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50"/>
  </p:notesMasterIdLst>
  <p:sldIdLst>
    <p:sldId id="256" r:id="rId2"/>
    <p:sldId id="257" r:id="rId3"/>
    <p:sldId id="258" r:id="rId4"/>
    <p:sldId id="267" r:id="rId5"/>
    <p:sldId id="268" r:id="rId6"/>
    <p:sldId id="272" r:id="rId7"/>
    <p:sldId id="273" r:id="rId8"/>
    <p:sldId id="274" r:id="rId9"/>
    <p:sldId id="269" r:id="rId10"/>
    <p:sldId id="275" r:id="rId11"/>
    <p:sldId id="276" r:id="rId12"/>
    <p:sldId id="304" r:id="rId13"/>
    <p:sldId id="270" r:id="rId14"/>
    <p:sldId id="277" r:id="rId15"/>
    <p:sldId id="307" r:id="rId16"/>
    <p:sldId id="305" r:id="rId17"/>
    <p:sldId id="278" r:id="rId18"/>
    <p:sldId id="279" r:id="rId19"/>
    <p:sldId id="280" r:id="rId20"/>
    <p:sldId id="281" r:id="rId21"/>
    <p:sldId id="308" r:id="rId22"/>
    <p:sldId id="309" r:id="rId23"/>
    <p:sldId id="282" r:id="rId24"/>
    <p:sldId id="271" r:id="rId25"/>
    <p:sldId id="283" r:id="rId26"/>
    <p:sldId id="284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310" r:id="rId37"/>
    <p:sldId id="311" r:id="rId38"/>
    <p:sldId id="312" r:id="rId39"/>
    <p:sldId id="313" r:id="rId40"/>
    <p:sldId id="295" r:id="rId41"/>
    <p:sldId id="296" r:id="rId42"/>
    <p:sldId id="297" r:id="rId43"/>
    <p:sldId id="302" r:id="rId44"/>
    <p:sldId id="298" r:id="rId45"/>
    <p:sldId id="299" r:id="rId46"/>
    <p:sldId id="300" r:id="rId47"/>
    <p:sldId id="301" r:id="rId48"/>
    <p:sldId id="30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A06F713-9E8A-1348-8AD7-B891B89EC3F0}">
          <p14:sldIdLst>
            <p14:sldId id="256"/>
          </p14:sldIdLst>
        </p14:section>
        <p14:section name="Untitled Section" id="{15B377D1-7B45-564B-8B0B-45138B366CA2}">
          <p14:sldIdLst>
            <p14:sldId id="257"/>
            <p14:sldId id="258"/>
            <p14:sldId id="267"/>
            <p14:sldId id="268"/>
            <p14:sldId id="272"/>
            <p14:sldId id="273"/>
            <p14:sldId id="274"/>
            <p14:sldId id="269"/>
            <p14:sldId id="275"/>
            <p14:sldId id="276"/>
            <p14:sldId id="304"/>
            <p14:sldId id="270"/>
            <p14:sldId id="277"/>
            <p14:sldId id="307"/>
            <p14:sldId id="305"/>
            <p14:sldId id="278"/>
            <p14:sldId id="279"/>
            <p14:sldId id="280"/>
            <p14:sldId id="281"/>
            <p14:sldId id="308"/>
            <p14:sldId id="309"/>
            <p14:sldId id="282"/>
            <p14:sldId id="271"/>
            <p14:sldId id="283"/>
            <p14:sldId id="284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310"/>
            <p14:sldId id="311"/>
            <p14:sldId id="312"/>
            <p14:sldId id="313"/>
            <p14:sldId id="295"/>
            <p14:sldId id="296"/>
            <p14:sldId id="297"/>
            <p14:sldId id="302"/>
            <p14:sldId id="298"/>
            <p14:sldId id="299"/>
            <p14:sldId id="300"/>
            <p14:sldId id="301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9"/>
    <p:restoredTop sz="85034"/>
  </p:normalViewPr>
  <p:slideViewPr>
    <p:cSldViewPr snapToGrid="0" snapToObjects="1">
      <p:cViewPr varScale="1">
        <p:scale>
          <a:sx n="108" d="100"/>
          <a:sy n="108" d="100"/>
        </p:scale>
        <p:origin x="11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344DE8-E05B-C84D-BD04-4EB717E56398}" type="datetimeFigureOut">
              <a:rPr lang="en-US" smtClean="0"/>
              <a:t>2/3/19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D5B86B-BF43-4446-9165-F3B97E94D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456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word embeddings before we can even think of applying of our ML algorithms to an NLP task.</a:t>
            </a:r>
          </a:p>
          <a:p>
            <a:endParaRPr lang="en-US" dirty="0"/>
          </a:p>
          <a:p>
            <a:r>
              <a:rPr lang="en-US" dirty="0"/>
              <a:t>Word embeddings are often “Step 0” of the NLP problem solving pipeline.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5B86B-BF43-4446-9165-F3B97E94D6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364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5B86B-BF43-4446-9165-F3B97E94D6A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88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"solid" is a related to "ice" but it is not related to "steam", so it's ratio is large</a:t>
            </a:r>
          </a:p>
          <a:p>
            <a:endParaRPr lang="en-US" dirty="0"/>
          </a:p>
          <a:p>
            <a:r>
              <a:rPr lang="en-US" dirty="0"/>
              <a:t>- "gas" is related to "steam" but it is not related to "ice", so it's ratio is small</a:t>
            </a:r>
          </a:p>
          <a:p>
            <a:endParaRPr lang="en-US" dirty="0"/>
          </a:p>
          <a:p>
            <a:r>
              <a:rPr lang="en-US" dirty="0"/>
              <a:t>- Query words which are either common to both, or uncommon to both get washed out in the co-occurrence probability 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5B86B-BF43-4446-9165-F3B97E94D6A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82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Just like in word2vec, we use two word vector representations for center/context words.</a:t>
            </a:r>
          </a:p>
          <a:p>
            <a:endParaRPr lang="en-US" dirty="0"/>
          </a:p>
          <a:p>
            <a:r>
              <a:rPr lang="en-US" dirty="0"/>
              <a:t>- Strictly speaking, this isn't necessary, but it's how </a:t>
            </a:r>
            <a:r>
              <a:rPr lang="en-US" dirty="0" err="1"/>
              <a:t>GloVe</a:t>
            </a:r>
            <a:r>
              <a:rPr lang="en-US" dirty="0"/>
              <a:t> is explained in the original paper.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5B86B-BF43-4446-9165-F3B97E94D6A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791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5B86B-BF43-4446-9165-F3B97E94D6A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2301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5B86B-BF43-4446-9165-F3B97E94D6A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705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5B86B-BF43-4446-9165-F3B97E94D6A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466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results was pretty surprising to the </a:t>
            </a:r>
            <a:r>
              <a:rPr lang="en-US" dirty="0" err="1"/>
              <a:t>GloVe</a:t>
            </a:r>
            <a:r>
              <a:rPr lang="en-US" dirty="0"/>
              <a:t> authors.</a:t>
            </a:r>
          </a:p>
          <a:p>
            <a:endParaRPr lang="en-US" dirty="0"/>
          </a:p>
          <a:p>
            <a:r>
              <a:rPr lang="en-US" dirty="0"/>
              <a:t>The first closest neighbors were anticipated, but they were surprised to see the scientific names of frog species appear!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5B86B-BF43-4446-9165-F3B97E94D6A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83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in word2vec, we can see that </a:t>
            </a:r>
            <a:r>
              <a:rPr lang="en-US" dirty="0" err="1"/>
              <a:t>GloVe</a:t>
            </a:r>
            <a:r>
              <a:rPr lang="en-US" dirty="0"/>
              <a:t> is able to capture meaning within these word vector difference!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5B86B-BF43-4446-9165-F3B97E94D6A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2051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Amazingly, we can also capture concepts relating companies to their CEOs, and zip codes to cities!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5B86B-BF43-4446-9165-F3B97E94D6A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0485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also see how this idea of encoding information in vector differences remains intact across comparatives and superlatives!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5B86B-BF43-4446-9165-F3B97E94D6A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08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responses might include:</a:t>
            </a:r>
          </a:p>
          <a:p>
            <a:endParaRPr lang="en-US" dirty="0"/>
          </a:p>
          <a:p>
            <a:r>
              <a:rPr lang="en-US" dirty="0"/>
              <a:t>+ Easy approach to understand</a:t>
            </a:r>
          </a:p>
          <a:p>
            <a:r>
              <a:rPr lang="en-US" dirty="0"/>
              <a:t>+ Vectors are easy to interpret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Doc-term matrix is very large and very sparse</a:t>
            </a:r>
          </a:p>
          <a:p>
            <a:pPr marL="171450" indent="-171450">
              <a:buFontTx/>
              <a:buChar char="-"/>
            </a:pPr>
            <a:r>
              <a:rPr lang="en-US" dirty="0"/>
              <a:t>Count/frequency based methods don’t carry much semantic information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Raw counts don’t control for document length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5B86B-BF43-4446-9165-F3B97E94D6A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5225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 can't evaluate a word embedding based on downstream task performance b/c it becomes hard to attribute performance.  i.e., is the model bad, or are the word embeddings bad?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5B86B-BF43-4446-9165-F3B97E94D6A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469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5B86B-BF43-4446-9165-F3B97E94D6A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2904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5B86B-BF43-4446-9165-F3B97E94D6A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98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5B86B-BF43-4446-9165-F3B97E94D6A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930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5B86B-BF43-4446-9165-F3B97E94D6A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999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5B86B-BF43-4446-9165-F3B97E94D6A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285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5B86B-BF43-4446-9165-F3B97E94D6A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05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point that may be worth mentioning is clarifying the difference between the distributional hypothesis and distributed representations of word vectors.</a:t>
            </a:r>
          </a:p>
          <a:p>
            <a:endParaRPr lang="en-US" dirty="0"/>
          </a:p>
          <a:p>
            <a:r>
              <a:rPr lang="en-US" dirty="0"/>
              <a:t>Confusion can arise since the word “distribute” appears in both.</a:t>
            </a:r>
          </a:p>
          <a:p>
            <a:r>
              <a:rPr lang="en-US" dirty="0"/>
              <a:t>Distributional hypothesis -&gt; Idea that words get their meaning based on the context they are used</a:t>
            </a:r>
          </a:p>
          <a:p>
            <a:endParaRPr lang="en-US" dirty="0"/>
          </a:p>
          <a:p>
            <a:r>
              <a:rPr lang="en-US" dirty="0"/>
              <a:t>Distributed representation -&gt; The meaning of a word is “smeared” across various dimensions of the word vector.  This is in contrast to a one-hot encoded or sparse representation.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5B86B-BF43-4446-9165-F3B97E94D6A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692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plot is a PCA projection of word2vec vectors.  The striking observation is that the difference in word vectors is approximately constant.</a:t>
            </a:r>
          </a:p>
          <a:p>
            <a:endParaRPr lang="en-US" dirty="0"/>
          </a:p>
          <a:p>
            <a:r>
              <a:rPr lang="en-US" dirty="0"/>
              <a:t>The interpretation is that this vector difference is encapsulating the relationship of the City-Capital concept. i.e. if you know the capital of Spain, but had no idea about the capital of Portugal you could find it via: Vector(Portugal) + Vector(Madrid - Spain)</a:t>
            </a:r>
          </a:p>
          <a:p>
            <a:endParaRPr lang="en-US" dirty="0"/>
          </a:p>
          <a:p>
            <a:r>
              <a:rPr lang="en-US" dirty="0" err="1"/>
              <a:t>GloVe</a:t>
            </a:r>
            <a:r>
              <a:rPr lang="en-US" dirty="0"/>
              <a:t> tries to extend this idea by building a model that explicitly encodes meaning into vector differences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5B86B-BF43-4446-9165-F3B97E94D6A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072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results slides are meant to be a bit of a mental break from some of the heavier math seen when introducing the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5B86B-BF43-4446-9165-F3B97E94D6A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353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987948"/>
            <a:ext cx="8825658" cy="3329581"/>
          </a:xfrm>
          <a:prstGeom prst="rect">
            <a:avLst/>
          </a:prstGeo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 userDrawn="1"/>
        </p:nvCxnSpPr>
        <p:spPr>
          <a:xfrm>
            <a:off x="1273827" y="4562856"/>
            <a:ext cx="1249917" cy="0"/>
          </a:xfrm>
          <a:prstGeom prst="line">
            <a:avLst/>
          </a:prstGeom>
          <a:ln w="5080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7CB447B8-DD31-6F42-BCEF-551584C6F9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4627" y="5166991"/>
            <a:ext cx="758395" cy="120653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8664D49-C062-174C-9594-D4FC48925FB2}"/>
              </a:ext>
            </a:extLst>
          </p:cNvPr>
          <p:cNvSpPr/>
          <p:nvPr userDrawn="1"/>
        </p:nvSpPr>
        <p:spPr>
          <a:xfrm>
            <a:off x="1154954" y="0"/>
            <a:ext cx="9839673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911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FDD201F-803D-9E41-8A5A-2E7FFF9A17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04787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8383" y="1447799"/>
            <a:ext cx="7720018" cy="3286125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2366957" y="5457825"/>
            <a:ext cx="7279649" cy="498747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8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dirty="0"/>
              <a:t>- QUOTE AUTHOR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8884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54390" y="3986802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5219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FDD201F-803D-9E41-8A5A-2E7FFF9A17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04787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8383" y="1234439"/>
            <a:ext cx="7720018" cy="828041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0663CEB-6BB8-7E41-8407-5D544B71E056}"/>
              </a:ext>
            </a:extLst>
          </p:cNvPr>
          <p:cNvCxnSpPr>
            <a:cxnSpLocks/>
          </p:cNvCxnSpPr>
          <p:nvPr userDrawn="1"/>
        </p:nvCxnSpPr>
        <p:spPr>
          <a:xfrm>
            <a:off x="2338383" y="2062480"/>
            <a:ext cx="8091492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302B9C-2E99-DD43-B6BC-73FCC0BAA5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38383" y="2393632"/>
            <a:ext cx="7720018" cy="236124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F177E7E-7C5D-534C-BCB5-67E15CA69734}"/>
              </a:ext>
            </a:extLst>
          </p:cNvPr>
          <p:cNvSpPr/>
          <p:nvPr userDrawn="1"/>
        </p:nvSpPr>
        <p:spPr>
          <a:xfrm>
            <a:off x="2338383" y="4968240"/>
            <a:ext cx="4672017" cy="65024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 OUT or CALL TO ACTION can go here</a:t>
            </a:r>
          </a:p>
        </p:txBody>
      </p:sp>
    </p:spTree>
    <p:extLst>
      <p:ext uri="{BB962C8B-B14F-4D97-AF65-F5344CB8AC3E}">
        <p14:creationId xmlns:p14="http://schemas.microsoft.com/office/powerpoint/2010/main" val="24334932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5987" y="2962275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45503" y="3648075"/>
            <a:ext cx="2927350" cy="238125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76699" y="2962275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66146" y="3648075"/>
            <a:ext cx="2946794" cy="238125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17740" y="2962275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17740" y="3648075"/>
            <a:ext cx="2932113" cy="238125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3719182" y="3114675"/>
            <a:ext cx="0" cy="291465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6955267" y="3114675"/>
            <a:ext cx="0" cy="291465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851FE1CA-4C16-AD45-BD54-500EEF78C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9660917" cy="98555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B496B21-E033-6E44-B036-E6D3DA00AFF0}"/>
              </a:ext>
            </a:extLst>
          </p:cNvPr>
          <p:cNvCxnSpPr>
            <a:cxnSpLocks/>
          </p:cNvCxnSpPr>
          <p:nvPr userDrawn="1"/>
        </p:nvCxnSpPr>
        <p:spPr>
          <a:xfrm>
            <a:off x="474661" y="1120521"/>
            <a:ext cx="9955214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69525150-06D1-F64E-A049-783F7E29F5F6}"/>
              </a:ext>
            </a:extLst>
          </p:cNvPr>
          <p:cNvSpPr/>
          <p:nvPr userDrawn="1"/>
        </p:nvSpPr>
        <p:spPr>
          <a:xfrm>
            <a:off x="721237" y="1633537"/>
            <a:ext cx="1266825" cy="12668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AE72322-60BD-2643-8938-E19617DB5104}"/>
              </a:ext>
            </a:extLst>
          </p:cNvPr>
          <p:cNvSpPr/>
          <p:nvPr userDrawn="1"/>
        </p:nvSpPr>
        <p:spPr>
          <a:xfrm>
            <a:off x="3971949" y="1633537"/>
            <a:ext cx="1266825" cy="12668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0C76404-DA09-8443-9D3C-1696077594EF}"/>
              </a:ext>
            </a:extLst>
          </p:cNvPr>
          <p:cNvSpPr/>
          <p:nvPr userDrawn="1"/>
        </p:nvSpPr>
        <p:spPr>
          <a:xfrm>
            <a:off x="7212990" y="1633537"/>
            <a:ext cx="1266825" cy="12668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59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36413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1819275"/>
            <a:ext cx="2940050" cy="1524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217611"/>
            <a:ext cx="2940050" cy="148786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36413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1819275"/>
            <a:ext cx="2930525" cy="1524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217610"/>
            <a:ext cx="2934406" cy="148786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36413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1819275"/>
            <a:ext cx="2932113" cy="1524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217608"/>
            <a:ext cx="2935997" cy="148786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1743075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1743075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F638FCE4-00A7-BB4E-98EC-AB681132F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9660917" cy="98555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300F413-C357-744B-9527-1A8CF7E1E4B0}"/>
              </a:ext>
            </a:extLst>
          </p:cNvPr>
          <p:cNvCxnSpPr>
            <a:cxnSpLocks/>
          </p:cNvCxnSpPr>
          <p:nvPr userDrawn="1"/>
        </p:nvCxnSpPr>
        <p:spPr>
          <a:xfrm>
            <a:off x="474661" y="1120521"/>
            <a:ext cx="9955214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4634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55996" y="1526568"/>
            <a:ext cx="8825658" cy="1683992"/>
          </a:xfrm>
          <a:prstGeom prst="rect">
            <a:avLst/>
          </a:prstGeom>
        </p:spPr>
        <p:txBody>
          <a:bodyPr anchor="t" anchorCtr="0"/>
          <a:lstStyle>
            <a:lvl1pPr algn="ctr">
              <a:defRPr sz="9600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655996" y="3858535"/>
            <a:ext cx="8825658" cy="469625"/>
          </a:xfrm>
        </p:spPr>
        <p:txBody>
          <a:bodyPr anchor="t"/>
          <a:lstStyle>
            <a:lvl1pPr marL="0" indent="0" algn="ctr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Full name  |  </a:t>
            </a:r>
            <a:r>
              <a:rPr lang="en-US" dirty="0" err="1"/>
              <a:t>myname@email.com</a:t>
            </a:r>
            <a:r>
              <a:rPr lang="en-US" dirty="0"/>
              <a:t>  |  </a:t>
            </a:r>
            <a:r>
              <a:rPr lang="en-US" dirty="0" err="1"/>
              <a:t>thisismetis.com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 userDrawn="1"/>
        </p:nvCxnSpPr>
        <p:spPr>
          <a:xfrm>
            <a:off x="5443866" y="3490976"/>
            <a:ext cx="1249917" cy="0"/>
          </a:xfrm>
          <a:prstGeom prst="line">
            <a:avLst/>
          </a:prstGeom>
          <a:ln w="5080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8664D49-C062-174C-9594-D4FC48925FB2}"/>
              </a:ext>
            </a:extLst>
          </p:cNvPr>
          <p:cNvSpPr/>
          <p:nvPr userDrawn="1"/>
        </p:nvSpPr>
        <p:spPr>
          <a:xfrm>
            <a:off x="1154954" y="0"/>
            <a:ext cx="9839673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923990-8116-0E42-A86B-CE01342873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0660" y="5868191"/>
            <a:ext cx="416327" cy="5260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EFEA01-7285-9249-BED8-9DB7770FD1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1834" y="4396406"/>
            <a:ext cx="388620" cy="38862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FE37188-3725-0442-8557-DD230BC7E0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31332" y="4386246"/>
            <a:ext cx="2827337" cy="46634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640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55996" y="1526568"/>
            <a:ext cx="8825658" cy="2619548"/>
          </a:xfrm>
          <a:prstGeom prst="rect">
            <a:avLst/>
          </a:prstGeom>
        </p:spPr>
        <p:txBody>
          <a:bodyPr anchor="t" anchorCtr="0"/>
          <a:lstStyle>
            <a:lvl1pPr algn="ctr">
              <a:defRPr sz="7200"/>
            </a:lvl1pPr>
          </a:lstStyle>
          <a:p>
            <a:r>
              <a:rPr lang="en-US" dirty="0"/>
              <a:t>Click to edit Master section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5996" y="4386855"/>
            <a:ext cx="8825658" cy="646390"/>
          </a:xfrm>
        </p:spPr>
        <p:txBody>
          <a:bodyPr anchor="t"/>
          <a:lstStyle>
            <a:lvl1pPr marL="0" indent="0" algn="ctr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 userDrawn="1"/>
        </p:nvCxnSpPr>
        <p:spPr>
          <a:xfrm>
            <a:off x="5443866" y="4181856"/>
            <a:ext cx="1249917" cy="0"/>
          </a:xfrm>
          <a:prstGeom prst="line">
            <a:avLst/>
          </a:prstGeom>
          <a:ln w="5080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8664D49-C062-174C-9594-D4FC48925FB2}"/>
              </a:ext>
            </a:extLst>
          </p:cNvPr>
          <p:cNvSpPr/>
          <p:nvPr userDrawn="1"/>
        </p:nvSpPr>
        <p:spPr>
          <a:xfrm>
            <a:off x="1154954" y="0"/>
            <a:ext cx="9839673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923990-8116-0E42-A86B-CE01342873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0660" y="5868191"/>
            <a:ext cx="416327" cy="52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26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6" y="338418"/>
            <a:ext cx="9660917" cy="98555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5" y="1590675"/>
            <a:ext cx="9660917" cy="419548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EA02C03-0B96-194E-A567-AE57D09E8C39}"/>
              </a:ext>
            </a:extLst>
          </p:cNvPr>
          <p:cNvCxnSpPr>
            <a:cxnSpLocks/>
          </p:cNvCxnSpPr>
          <p:nvPr userDrawn="1"/>
        </p:nvCxnSpPr>
        <p:spPr>
          <a:xfrm>
            <a:off x="474661" y="1120521"/>
            <a:ext cx="9955214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618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936" y="16033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0117" y="15988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FE8E80-A07B-124F-8B4E-82E6530FB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9660917" cy="98555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9B3190-DBF3-9F4F-9244-67DA2BFBCB70}"/>
              </a:ext>
            </a:extLst>
          </p:cNvPr>
          <p:cNvCxnSpPr>
            <a:cxnSpLocks/>
          </p:cNvCxnSpPr>
          <p:nvPr userDrawn="1"/>
        </p:nvCxnSpPr>
        <p:spPr>
          <a:xfrm>
            <a:off x="474661" y="1120521"/>
            <a:ext cx="9955214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334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88937" y="1591728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936" y="2201328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940119" y="1591728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0119" y="2201328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995212-60D7-124F-84AF-E046C3435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9660917" cy="98555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61ABD8-3104-0740-8AB7-F745EDCA0311}"/>
              </a:ext>
            </a:extLst>
          </p:cNvPr>
          <p:cNvCxnSpPr>
            <a:cxnSpLocks/>
          </p:cNvCxnSpPr>
          <p:nvPr userDrawn="1"/>
        </p:nvCxnSpPr>
        <p:spPr>
          <a:xfrm>
            <a:off x="474661" y="1120521"/>
            <a:ext cx="9955214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609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9E1E285-0B80-5340-9ABB-2C68583FF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9660917" cy="98555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51C05E-D358-394B-8977-4E38D2140BA6}"/>
              </a:ext>
            </a:extLst>
          </p:cNvPr>
          <p:cNvCxnSpPr>
            <a:cxnSpLocks/>
          </p:cNvCxnSpPr>
          <p:nvPr userDrawn="1"/>
        </p:nvCxnSpPr>
        <p:spPr>
          <a:xfrm>
            <a:off x="474661" y="1120521"/>
            <a:ext cx="9955214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385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9BF598-0178-2647-A3F2-D5C232A1A2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480ECF-DB9F-8D4C-8BFC-CA6818AE36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3925" y="4057650"/>
            <a:ext cx="7534275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27332C8-FE29-2A4E-A971-D3E4D2F7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25" y="1976718"/>
            <a:ext cx="7534275" cy="1842807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BB4CDF-A732-7F43-8C3F-7B3CFAA8CB9F}"/>
              </a:ext>
            </a:extLst>
          </p:cNvPr>
          <p:cNvSpPr/>
          <p:nvPr userDrawn="1"/>
        </p:nvSpPr>
        <p:spPr>
          <a:xfrm>
            <a:off x="110855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EDCB38-1B80-6249-BC19-C7DA9CA7E3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0248" y="480150"/>
            <a:ext cx="416327" cy="52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55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735" y="1209675"/>
            <a:ext cx="3401064" cy="1447800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735" y="2891155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CBE4C0-C38D-A94F-B0EA-B36306C08151}"/>
              </a:ext>
            </a:extLst>
          </p:cNvPr>
          <p:cNvCxnSpPr>
            <a:cxnSpLocks/>
          </p:cNvCxnSpPr>
          <p:nvPr userDrawn="1"/>
        </p:nvCxnSpPr>
        <p:spPr>
          <a:xfrm>
            <a:off x="4438650" y="1087501"/>
            <a:ext cx="0" cy="4842129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9C3E5EE-E7CA-F846-9999-2A39DDEC2215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712501" y="1209675"/>
            <a:ext cx="6098373" cy="4577080"/>
          </a:xfrm>
          <a:prstGeom prst="roundRect">
            <a:avLst>
              <a:gd name="adj" fmla="val 1858"/>
            </a:avLst>
          </a:prstGeom>
          <a:solidFill>
            <a:schemeClr val="tx2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80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006" y="4876787"/>
            <a:ext cx="9570194" cy="56673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93004" y="762000"/>
            <a:ext cx="9570195" cy="3640666"/>
          </a:xfrm>
          <a:prstGeom prst="roundRect">
            <a:avLst>
              <a:gd name="adj" fmla="val 1858"/>
            </a:avLst>
          </a:prstGeom>
          <a:solidFill>
            <a:schemeClr val="tx2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005" y="5443525"/>
            <a:ext cx="9570193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6D643-3D40-A544-BA11-C5702B803186}"/>
              </a:ext>
            </a:extLst>
          </p:cNvPr>
          <p:cNvCxnSpPr>
            <a:cxnSpLocks/>
          </p:cNvCxnSpPr>
          <p:nvPr userDrawn="1"/>
        </p:nvCxnSpPr>
        <p:spPr>
          <a:xfrm>
            <a:off x="793005" y="4816208"/>
            <a:ext cx="9570194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319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10855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877348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5A94B75-A317-CF4D-8EEB-153E7F2A3264}" type="datetimeFigureOut">
              <a:rPr lang="en-US" smtClean="0"/>
              <a:t>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9673282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CDFD8E-6C82-8E46-86AB-E16F19DFEDD7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0248" y="480150"/>
            <a:ext cx="416327" cy="52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902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56" r:id="rId2"/>
    <p:sldLayoutId id="2147483740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8" r:id="rId9"/>
    <p:sldLayoutId id="2147483750" r:id="rId10"/>
    <p:sldLayoutId id="2147483757" r:id="rId11"/>
    <p:sldLayoutId id="2147483752" r:id="rId12"/>
    <p:sldLayoutId id="2147483753" r:id="rId13"/>
    <p:sldLayoutId id="2147483758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nlp.stanford.edu/pubs/glove.pdf" TargetMode="External"/><Relationship Id="rId2" Type="http://schemas.openxmlformats.org/officeDocument/2006/relationships/hyperlink" Target="http://mccormickml.com/2016/04/19/word2vec-tutorial-the-skip-gram-model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tensorflow.org/tutorials/representation/word2vec" TargetMode="External"/><Relationship Id="rId4" Type="http://schemas.openxmlformats.org/officeDocument/2006/relationships/hyperlink" Target="http://web.stanford.edu/class/cs224n/lectures/lecture2.pdf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651DB-80AD-8347-8832-D75F252F71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Word Embeddings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B53684-1C65-C549-AC60-A26825F051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268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0CA8D-A624-3841-9D72-54413055B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10617731" cy="985557"/>
          </a:xfrm>
        </p:spPr>
        <p:txBody>
          <a:bodyPr/>
          <a:lstStyle/>
          <a:p>
            <a:r>
              <a:rPr lang="en-US" sz="4000" dirty="0"/>
              <a:t>Term Frequency – Inverse Document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1C2A3-51D6-9A40-9553-BACFC6DCA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Term Frequency – Inverse Document Frequency (TF-IDF) is another popular method</a:t>
            </a:r>
          </a:p>
          <a:p>
            <a:endParaRPr lang="en-US" dirty="0"/>
          </a:p>
          <a:p>
            <a:r>
              <a:rPr lang="en-US" dirty="0"/>
              <a:t>TF-IDF builds upon raw count vectors in two ways</a:t>
            </a:r>
          </a:p>
          <a:p>
            <a:pPr lvl="1"/>
            <a:r>
              <a:rPr lang="en-US" dirty="0"/>
              <a:t>Using term frequency instead of raw counts (per document)</a:t>
            </a:r>
          </a:p>
          <a:p>
            <a:pPr lvl="1"/>
            <a:r>
              <a:rPr lang="en-US" dirty="0"/>
              <a:t>Also takes into account term frequency across the entire corpus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i="1" dirty="0"/>
              <a:t>Stop words</a:t>
            </a:r>
            <a:r>
              <a:rPr lang="en-US" dirty="0"/>
              <a:t> like “a”, “the”, “and”, etc. will appear in nearly every document.  They add a lot of noise and not much information, so we would like to reduce their influence.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213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63A9B-6E6A-EF47-80B9-66BAE979E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TF-IDF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0B7F9-1F2A-B44B-8B28-6A6753D53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TF-IDF has two components</a:t>
            </a:r>
          </a:p>
          <a:p>
            <a:endParaRPr lang="en-US" dirty="0"/>
          </a:p>
          <a:p>
            <a:r>
              <a:rPr lang="en-US" dirty="0"/>
              <a:t>Term Frequency: How frequently does each term appear in a document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Inverse Document Frequency: Across all documents, how often does a term appear?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TF-IDF just combines these two!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8CCDDC-87C3-F540-82FC-1DB2DD4E48BB}"/>
                  </a:ext>
                </a:extLst>
              </p:cNvPr>
              <p:cNvSpPr txBox="1"/>
              <p:nvPr/>
            </p:nvSpPr>
            <p:spPr>
              <a:xfrm>
                <a:off x="4992028" y="2875926"/>
                <a:ext cx="5450082" cy="575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𝑡𝑖𝑚𝑒𝑠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𝑡𝑒𝑟𝑚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𝑎𝑝𝑝𝑒𝑎𝑟𝑠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𝑑𝑜𝑐𝑢𝑚𝑒𝑛𝑡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𝑡𝑒𝑟𝑚𝑠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𝑑𝑜𝑐𝑢𝑚𝑒𝑛𝑡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8CCDDC-87C3-F540-82FC-1DB2DD4E4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028" y="2875926"/>
                <a:ext cx="5450082" cy="575157"/>
              </a:xfrm>
              <a:prstGeom prst="rect">
                <a:avLst/>
              </a:prstGeom>
              <a:blipFill>
                <a:blip r:embed="rId3"/>
                <a:stretch>
                  <a:fillRect l="-233" t="-4255" r="-465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8225EB-4F79-4648-B131-43995038BC50}"/>
                  </a:ext>
                </a:extLst>
              </p:cNvPr>
              <p:cNvSpPr txBox="1"/>
              <p:nvPr/>
            </p:nvSpPr>
            <p:spPr>
              <a:xfrm>
                <a:off x="4034731" y="4331041"/>
                <a:ext cx="6514604" cy="575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𝐼𝐷𝐹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𝑇𝑜𝑡𝑎𝑙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𝑛𝑢𝑚𝑏𝑒𝑟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𝑑𝑜𝑐𝑢𝑚𝑒𝑛𝑡𝑠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𝑁𝑢𝑚𝑏𝑒𝑟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𝑑𝑜𝑐𝑢𝑚𝑒𝑛𝑡𝑠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𝑐𝑜𝑛𝑡𝑎𝑖𝑛𝑖𝑛𝑔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𝑡𝑒𝑟𝑚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8225EB-4F79-4648-B131-43995038B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731" y="4331041"/>
                <a:ext cx="6514604" cy="575157"/>
              </a:xfrm>
              <a:prstGeom prst="rect">
                <a:avLst/>
              </a:prstGeom>
              <a:blipFill>
                <a:blip r:embed="rId4"/>
                <a:stretch>
                  <a:fillRect l="-195" t="-6522" r="-778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44E57A-5BDF-5944-9AE9-985CF9CBD4CC}"/>
                  </a:ext>
                </a:extLst>
              </p:cNvPr>
              <p:cNvSpPr txBox="1"/>
              <p:nvPr/>
            </p:nvSpPr>
            <p:spPr>
              <a:xfrm>
                <a:off x="5219393" y="5647656"/>
                <a:ext cx="38184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𝑇𝐹𝐼𝐷𝐹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𝐼𝐷𝐹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44E57A-5BDF-5944-9AE9-985CF9CBD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393" y="5647656"/>
                <a:ext cx="3818418" cy="276999"/>
              </a:xfrm>
              <a:prstGeom prst="rect">
                <a:avLst/>
              </a:prstGeom>
              <a:blipFill>
                <a:blip r:embed="rId5"/>
                <a:stretch>
                  <a:fillRect l="-662" t="-4348" r="-1325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1451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B891C-FAFC-354F-BFEE-032A76EFF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TF-IDF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F3893-1A44-8A4E-9AC3-736413233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Simple to compute</a:t>
            </a:r>
          </a:p>
          <a:p>
            <a:pPr lvl="1"/>
            <a:r>
              <a:rPr lang="en-US" dirty="0"/>
              <a:t>Provides a simple basis for comparing the similarity of documents</a:t>
            </a:r>
          </a:p>
          <a:p>
            <a:pPr lvl="1"/>
            <a:r>
              <a:rPr lang="en-US" dirty="0"/>
              <a:t>Great tool for a lexical description of text</a:t>
            </a:r>
          </a:p>
          <a:p>
            <a:pPr lvl="1"/>
            <a:endParaRPr lang="en-US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TF-IDF is based on a Bag-of-Words approach, and can’t capture positional information.</a:t>
            </a:r>
          </a:p>
          <a:p>
            <a:pPr lvl="1"/>
            <a:r>
              <a:rPr lang="en-US" dirty="0"/>
              <a:t>Cannot capture semantic information</a:t>
            </a:r>
          </a:p>
        </p:txBody>
      </p:sp>
    </p:spTree>
    <p:extLst>
      <p:ext uri="{BB962C8B-B14F-4D97-AF65-F5344CB8AC3E}">
        <p14:creationId xmlns:p14="http://schemas.microsoft.com/office/powerpoint/2010/main" val="2554135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FA2B-398D-214C-A5B3-D4626C36D7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99ADE2-D3EA-BC44-815B-8FBD36B1A1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366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63A9B-6E6A-EF47-80B9-66BAE979E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0B7F9-1F2A-B44B-8B28-6A6753D53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methods we have discussed work really well in some contexts, but there are several important ways they could be improved</a:t>
            </a:r>
          </a:p>
          <a:p>
            <a:pPr lvl="1"/>
            <a:r>
              <a:rPr lang="en-US" dirty="0"/>
              <a:t> Count/Frequency methods produce vectors which are very high-dimensional and very sparse</a:t>
            </a:r>
          </a:p>
          <a:p>
            <a:pPr lvl="1"/>
            <a:r>
              <a:rPr lang="en-US" dirty="0"/>
              <a:t>Count/Frequency methods really struggle to capture semantic relationships between words</a:t>
            </a:r>
          </a:p>
          <a:p>
            <a:pPr lvl="1"/>
            <a:endParaRPr lang="en-US" dirty="0"/>
          </a:p>
          <a:p>
            <a:r>
              <a:rPr lang="en-US" dirty="0"/>
              <a:t>But how do words actually </a:t>
            </a:r>
            <a:r>
              <a:rPr lang="en-US" i="1" dirty="0"/>
              <a:t>get</a:t>
            </a:r>
            <a:r>
              <a:rPr lang="en-US" dirty="0"/>
              <a:t> their meaning?</a:t>
            </a:r>
          </a:p>
          <a:p>
            <a:endParaRPr lang="en-US" dirty="0"/>
          </a:p>
          <a:p>
            <a:r>
              <a:rPr lang="en-US" dirty="0"/>
              <a:t>According to the </a:t>
            </a:r>
            <a:r>
              <a:rPr lang="en-US" i="1" dirty="0"/>
              <a:t>Distributional Hypothesis</a:t>
            </a:r>
            <a:r>
              <a:rPr lang="en-US" dirty="0"/>
              <a:t>, words that are used in similar contexts tend to have similar meaning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56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AF779-268E-944D-842F-1EF8D5C81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0343" y="2453639"/>
            <a:ext cx="7491418" cy="2255521"/>
          </a:xfrm>
        </p:spPr>
        <p:txBody>
          <a:bodyPr/>
          <a:lstStyle/>
          <a:p>
            <a:r>
              <a:rPr lang="en-US" dirty="0"/>
              <a:t>You shall know a word by the company it keeps.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31D5A-8850-A949-AB6B-CA804828FD77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en-US" dirty="0"/>
              <a:t>– J. R. Firth</a:t>
            </a:r>
          </a:p>
        </p:txBody>
      </p:sp>
    </p:spTree>
    <p:extLst>
      <p:ext uri="{BB962C8B-B14F-4D97-AF65-F5344CB8AC3E}">
        <p14:creationId xmlns:p14="http://schemas.microsoft.com/office/powerpoint/2010/main" val="1143270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63A9B-6E6A-EF47-80B9-66BAE979E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0B7F9-1F2A-B44B-8B28-6A6753D53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Inspired by the Distributional Hypothesis, researchers started turning towards </a:t>
            </a:r>
            <a:r>
              <a:rPr lang="en-US" i="1" dirty="0"/>
              <a:t>language models</a:t>
            </a:r>
            <a:r>
              <a:rPr lang="en-US" dirty="0"/>
              <a:t> as a means of producing  dense word vectors</a:t>
            </a:r>
          </a:p>
          <a:p>
            <a:endParaRPr lang="en-US" dirty="0"/>
          </a:p>
          <a:p>
            <a:r>
              <a:rPr lang="en-US" dirty="0"/>
              <a:t>A language model is just a way for us to assign probabilities to a sequence of words</a:t>
            </a:r>
          </a:p>
          <a:p>
            <a:pPr lvl="1"/>
            <a:r>
              <a:rPr lang="en-US" dirty="0"/>
              <a:t>“The cat sat on the mat” would have a relatively high probability (It is valid English)</a:t>
            </a:r>
          </a:p>
          <a:p>
            <a:pPr lvl="1"/>
            <a:r>
              <a:rPr lang="en-US" dirty="0"/>
              <a:t>“on cat the The sat mat” would have a relatively low probability (It is invalid English)</a:t>
            </a:r>
          </a:p>
        </p:txBody>
      </p:sp>
    </p:spTree>
    <p:extLst>
      <p:ext uri="{BB962C8B-B14F-4D97-AF65-F5344CB8AC3E}">
        <p14:creationId xmlns:p14="http://schemas.microsoft.com/office/powerpoint/2010/main" val="343126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93CF4-F34A-6A47-BBEE-A4A62BB87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E96A42-D8F4-E04F-B08E-61504A7D9A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Some examples of language models</a:t>
                </a:r>
              </a:p>
              <a:p>
                <a:pPr lvl="1"/>
                <a:r>
                  <a:rPr lang="en-US" b="0" dirty="0"/>
                  <a:t>Unigram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Bigram model: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|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In contrast to these, word2vec uses the </a:t>
                </a:r>
                <a:r>
                  <a:rPr lang="en-US" b="1" i="1" dirty="0"/>
                  <a:t>skip-gram </a:t>
                </a:r>
                <a:r>
                  <a:rPr lang="en-US" dirty="0"/>
                  <a:t>architecture as a language model.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E96A42-D8F4-E04F-B08E-61504A7D9A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3" t="-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C2522B9-03F8-4C45-8FD7-5F9BF295301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8813" y="4400953"/>
            <a:ext cx="7017608" cy="17327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41C5A6-1B44-4C45-A23E-3562FE95D5CB}"/>
              </a:ext>
            </a:extLst>
          </p:cNvPr>
          <p:cNvSpPr txBox="1"/>
          <p:nvPr/>
        </p:nvSpPr>
        <p:spPr>
          <a:xfrm>
            <a:off x="3449553" y="6126084"/>
            <a:ext cx="4816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web.stanford.edu</a:t>
            </a:r>
            <a:r>
              <a:rPr lang="en-US" sz="1400" dirty="0"/>
              <a:t>/class/cs224n/lectures/lecture2.pdf</a:t>
            </a:r>
          </a:p>
        </p:txBody>
      </p:sp>
    </p:spTree>
    <p:extLst>
      <p:ext uri="{BB962C8B-B14F-4D97-AF65-F5344CB8AC3E}">
        <p14:creationId xmlns:p14="http://schemas.microsoft.com/office/powerpoint/2010/main" val="599475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93CF4-F34A-6A47-BBEE-A4A62BB87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E96A42-D8F4-E04F-B08E-61504A7D9A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8476" y="3429000"/>
                <a:ext cx="10194324" cy="3195514"/>
              </a:xfrm>
            </p:spPr>
            <p:txBody>
              <a:bodyPr/>
              <a:lstStyle/>
              <a:p>
                <a:r>
                  <a:rPr lang="en-US" dirty="0"/>
                  <a:t>For each word in our corpus (t=1 … T) Predict the 2</a:t>
                </a:r>
                <a:r>
                  <a:rPr lang="en-US" i="1" dirty="0"/>
                  <a:t>m</a:t>
                </a:r>
                <a:r>
                  <a:rPr lang="en-US" dirty="0"/>
                  <a:t> surrounding words!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nary>
                          <m:naryPr>
                            <m:chr m:val="∏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eqArr>
                          </m:sub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/>
                  <a:t>	( 𝜃 denotes the word2vec model parameters)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As is customary in machine learning, we actually like to </a:t>
                </a:r>
                <a:r>
                  <a:rPr lang="en-US" i="1" dirty="0"/>
                  <a:t>minimize</a:t>
                </a:r>
                <a:r>
                  <a:rPr lang="en-US" dirty="0"/>
                  <a:t> things,  so the cost function for word2vec is actually the negative log of the above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eqArr>
                          </m:sub>
                          <m:sup/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endChr m:val="|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;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E96A42-D8F4-E04F-B08E-61504A7D9A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8476" y="3429000"/>
                <a:ext cx="10194324" cy="3195514"/>
              </a:xfrm>
              <a:blipFill>
                <a:blip r:embed="rId2"/>
                <a:stretch>
                  <a:fillRect l="-124" t="-791" b="-2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C2522B9-03F8-4C45-8FD7-5F9BF295301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9568" y="1310366"/>
            <a:ext cx="6512010" cy="16079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41C5A6-1B44-4C45-A23E-3562FE95D5CB}"/>
              </a:ext>
            </a:extLst>
          </p:cNvPr>
          <p:cNvSpPr txBox="1"/>
          <p:nvPr/>
        </p:nvSpPr>
        <p:spPr>
          <a:xfrm>
            <a:off x="3461910" y="2918270"/>
            <a:ext cx="4816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web.stanford.edu</a:t>
            </a:r>
            <a:r>
              <a:rPr lang="en-US" sz="1400" dirty="0"/>
              <a:t>/class/cs224n/lectures/lecture2.pdf</a:t>
            </a:r>
          </a:p>
        </p:txBody>
      </p:sp>
    </p:spTree>
    <p:extLst>
      <p:ext uri="{BB962C8B-B14F-4D97-AF65-F5344CB8AC3E}">
        <p14:creationId xmlns:p14="http://schemas.microsoft.com/office/powerpoint/2010/main" val="2455425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4B093-8493-2D4A-A946-146C5CF5C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775D5-AD91-514F-A209-9EA46BB432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935" y="1590675"/>
                <a:ext cx="9660917" cy="4769182"/>
              </a:xfrm>
            </p:spPr>
            <p:txBody>
              <a:bodyPr/>
              <a:lstStyle/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eqArr>
                              <m:eqArr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eqArr>
                          </m:sub>
                          <m:sup/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endChr m:val="|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;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But how do we calculate the conditional probabilities? </a:t>
                </a:r>
              </a:p>
              <a:p>
                <a:pPr lvl="2"/>
                <a:r>
                  <a:rPr lang="en-US" dirty="0"/>
                  <a:t>Surprisingly, we actually use </a:t>
                </a:r>
                <a:r>
                  <a:rPr lang="en-US" i="1" dirty="0"/>
                  <a:t>two</a:t>
                </a:r>
                <a:r>
                  <a:rPr lang="en-US" dirty="0"/>
                  <a:t> word vectors per word!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/>
                  <a:t> When the word is a </a:t>
                </a:r>
                <a:r>
                  <a:rPr lang="en-US" i="1" dirty="0"/>
                  <a:t>center</a:t>
                </a:r>
                <a:r>
                  <a:rPr lang="en-US" dirty="0"/>
                  <a:t> word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/>
                  <a:t> When the word is a </a:t>
                </a:r>
                <a:r>
                  <a:rPr lang="en-US" i="1" dirty="0"/>
                  <a:t>context</a:t>
                </a:r>
                <a:r>
                  <a:rPr lang="en-US" dirty="0"/>
                  <a:t> word </a:t>
                </a:r>
              </a:p>
              <a:p>
                <a:pPr lvl="2"/>
                <a:r>
                  <a:rPr lang="en-US" dirty="0"/>
                  <a:t>In the end, these will be used as our word embeddings!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So consider some center word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, and some context word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Then plug this into the loss function and minimize!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775D5-AD91-514F-A209-9EA46BB432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5" y="1590675"/>
                <a:ext cx="9660917" cy="4769182"/>
              </a:xfrm>
              <a:blipFill>
                <a:blip r:embed="rId2"/>
                <a:stretch>
                  <a:fillRect t="-7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0352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FFAB-C0FA-C044-8E77-3B98B46D0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9660917" cy="985557"/>
          </a:xfrm>
        </p:spPr>
        <p:txBody>
          <a:bodyPr/>
          <a:lstStyle/>
          <a:p>
            <a:r>
              <a:rPr lang="en-US" dirty="0"/>
              <a:t>Overview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E38B4-0602-7E43-B156-AD934A9A8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word embedding?</a:t>
            </a:r>
          </a:p>
          <a:p>
            <a:endParaRPr lang="en-US" dirty="0"/>
          </a:p>
          <a:p>
            <a:r>
              <a:rPr lang="en-US" dirty="0"/>
              <a:t>What sorts of word embeddings are there?</a:t>
            </a:r>
          </a:p>
          <a:p>
            <a:pPr lvl="1"/>
            <a:r>
              <a:rPr lang="en-US" dirty="0"/>
              <a:t>Count Vectors</a:t>
            </a:r>
          </a:p>
          <a:p>
            <a:pPr lvl="1"/>
            <a:r>
              <a:rPr lang="en-US" dirty="0"/>
              <a:t>TF-IDF Vectors</a:t>
            </a:r>
          </a:p>
          <a:p>
            <a:pPr lvl="1"/>
            <a:r>
              <a:rPr lang="en-US" dirty="0"/>
              <a:t>Word2Vec</a:t>
            </a:r>
          </a:p>
          <a:p>
            <a:pPr lvl="1"/>
            <a:r>
              <a:rPr lang="en-US" dirty="0" err="1"/>
              <a:t>GloVe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How do we evaluate word embeddings?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653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D7968-342E-E040-A0C9-31D74D1B6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194BAF3-3C68-3947-868B-67420596E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6443" y="3049138"/>
            <a:ext cx="6565900" cy="3086100"/>
          </a:xfr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1F5EEAA-BDAF-9F49-A274-8CDBBB3BF713}"/>
              </a:ext>
            </a:extLst>
          </p:cNvPr>
          <p:cNvSpPr txBox="1">
            <a:spLocks/>
          </p:cNvSpPr>
          <p:nvPr/>
        </p:nvSpPr>
        <p:spPr>
          <a:xfrm>
            <a:off x="388935" y="1590675"/>
            <a:ext cx="9660917" cy="4769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/>
            <a:r>
              <a:rPr lang="en-US" dirty="0"/>
              <a:t>In addition to the Skip-Gram version of word2vec, there is also the </a:t>
            </a:r>
            <a:r>
              <a:rPr lang="en-US" i="1" dirty="0"/>
              <a:t>Continuous Bag-Of-Words </a:t>
            </a:r>
            <a:r>
              <a:rPr lang="en-US" dirty="0"/>
              <a:t>(CBOW) architecture.</a:t>
            </a:r>
          </a:p>
          <a:p>
            <a:pPr lvl="1"/>
            <a:r>
              <a:rPr lang="en-US" dirty="0"/>
              <a:t>Skip-Gram and CBOW, are fundamentally similar, the main difference between them being that we flip our classification target.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3CBCA7-8955-4343-99D6-57D44518A39B}"/>
              </a:ext>
            </a:extLst>
          </p:cNvPr>
          <p:cNvSpPr txBox="1"/>
          <p:nvPr/>
        </p:nvSpPr>
        <p:spPr>
          <a:xfrm>
            <a:off x="3611453" y="6135238"/>
            <a:ext cx="321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eu.wikipedia.org</a:t>
            </a:r>
            <a:r>
              <a:rPr lang="en-US" sz="1400" dirty="0"/>
              <a:t>/wiki/Word2vec</a:t>
            </a:r>
          </a:p>
        </p:txBody>
      </p:sp>
    </p:spTree>
    <p:extLst>
      <p:ext uri="{BB962C8B-B14F-4D97-AF65-F5344CB8AC3E}">
        <p14:creationId xmlns:p14="http://schemas.microsoft.com/office/powerpoint/2010/main" val="37612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DC395-E047-4A4F-8064-9BC8FDE2C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– Results!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4DB89-95B4-624B-98F8-7DDB7E4EC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35" y="1590675"/>
            <a:ext cx="4183065" cy="4732633"/>
          </a:xfrm>
        </p:spPr>
        <p:txBody>
          <a:bodyPr/>
          <a:lstStyle/>
          <a:p>
            <a:r>
              <a:rPr lang="en-US" dirty="0"/>
              <a:t>Word2Vec showed a whole host of amazing results</a:t>
            </a:r>
          </a:p>
          <a:p>
            <a:endParaRPr lang="en-US" dirty="0"/>
          </a:p>
          <a:p>
            <a:r>
              <a:rPr lang="en-US" dirty="0"/>
              <a:t>Not only does it succeed in capturing semantic similarity, but it captures </a:t>
            </a:r>
            <a:r>
              <a:rPr lang="en-US" i="1" dirty="0"/>
              <a:t>concepts</a:t>
            </a:r>
            <a:r>
              <a:rPr lang="en-US" dirty="0"/>
              <a:t>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055360-468E-0849-BD31-FCC032848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350" y="1493556"/>
            <a:ext cx="6184900" cy="4292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2DF1E1-0EB2-5D4A-B28F-5FFF3A1FB494}"/>
              </a:ext>
            </a:extLst>
          </p:cNvPr>
          <p:cNvSpPr txBox="1"/>
          <p:nvPr/>
        </p:nvSpPr>
        <p:spPr>
          <a:xfrm>
            <a:off x="4842684" y="5725123"/>
            <a:ext cx="6184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“Distributed Representations of Words and Phrases and their Compositionality”</a:t>
            </a:r>
          </a:p>
          <a:p>
            <a:pPr algn="ctr"/>
            <a:r>
              <a:rPr lang="en-US" sz="1400" dirty="0"/>
              <a:t>https://</a:t>
            </a:r>
            <a:r>
              <a:rPr lang="en-US" sz="1400" dirty="0" err="1"/>
              <a:t>arxiv.org</a:t>
            </a:r>
            <a:r>
              <a:rPr lang="en-US" sz="1400" dirty="0"/>
              <a:t>/abs/1310.4546</a:t>
            </a:r>
          </a:p>
        </p:txBody>
      </p:sp>
    </p:spTree>
    <p:extLst>
      <p:ext uri="{BB962C8B-B14F-4D97-AF65-F5344CB8AC3E}">
        <p14:creationId xmlns:p14="http://schemas.microsoft.com/office/powerpoint/2010/main" val="3624971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C3660-CB56-274D-99C0-057B464A5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– Results!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8A7C2-5606-F44A-A6A7-F15A25711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36" y="1380032"/>
            <a:ext cx="10661356" cy="3151806"/>
          </a:xfrm>
        </p:spPr>
        <p:txBody>
          <a:bodyPr>
            <a:normAutofit/>
          </a:bodyPr>
          <a:lstStyle/>
          <a:p>
            <a:r>
              <a:rPr lang="en-US" dirty="0"/>
              <a:t>We can add word2vec vectors together an get some amazing results!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did word2vec compare to other state-of-the-art models at the time?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C0421B-89D4-984E-B30A-1B7428E2B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253" y="1845778"/>
            <a:ext cx="7086600" cy="1054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5EED5-00BE-E045-98EE-9E4F855B6FE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3253" y="3953978"/>
            <a:ext cx="6717977" cy="235183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4A21AE2-6D8C-9E4A-BCC1-BA5952F765C7}"/>
              </a:ext>
            </a:extLst>
          </p:cNvPr>
          <p:cNvSpPr/>
          <p:nvPr/>
        </p:nvSpPr>
        <p:spPr>
          <a:xfrm>
            <a:off x="2865496" y="2899878"/>
            <a:ext cx="72821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“Distributed Representations of Words and Phrases and their Compositionality”</a:t>
            </a:r>
          </a:p>
          <a:p>
            <a:pPr algn="ctr"/>
            <a:r>
              <a:rPr lang="en-US" sz="1400" dirty="0"/>
              <a:t>https://</a:t>
            </a:r>
            <a:r>
              <a:rPr lang="en-US" sz="1400" dirty="0" err="1"/>
              <a:t>arxiv.org</a:t>
            </a:r>
            <a:r>
              <a:rPr lang="en-US" sz="1400" dirty="0"/>
              <a:t>/abs/1310.4546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B821A4-DB59-544E-A13F-B6D356ACFDC1}"/>
              </a:ext>
            </a:extLst>
          </p:cNvPr>
          <p:cNvSpPr/>
          <p:nvPr/>
        </p:nvSpPr>
        <p:spPr>
          <a:xfrm>
            <a:off x="2510770" y="6257972"/>
            <a:ext cx="77388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“Distributed Representations of Words and Phrases and their Compositionality”</a:t>
            </a:r>
          </a:p>
          <a:p>
            <a:pPr algn="ctr"/>
            <a:r>
              <a:rPr lang="en-US" sz="1400" dirty="0"/>
              <a:t>https://</a:t>
            </a:r>
            <a:r>
              <a:rPr lang="en-US" sz="1400" dirty="0" err="1"/>
              <a:t>arxiv.org</a:t>
            </a:r>
            <a:r>
              <a:rPr lang="en-US" sz="1400" dirty="0"/>
              <a:t>/abs/1310.4546</a:t>
            </a:r>
          </a:p>
        </p:txBody>
      </p:sp>
    </p:spTree>
    <p:extLst>
      <p:ext uri="{BB962C8B-B14F-4D97-AF65-F5344CB8AC3E}">
        <p14:creationId xmlns:p14="http://schemas.microsoft.com/office/powerpoint/2010/main" val="1033762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E35DC-20D8-C345-B388-BE96B4721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FEE9F-8E65-E14D-BAD9-0AAFDEB30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35" y="1590675"/>
            <a:ext cx="10312932" cy="4928907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  <a:p>
            <a:pPr lvl="1"/>
            <a:r>
              <a:rPr lang="en-US" dirty="0"/>
              <a:t>Word2Vec is a word embedding method used to create word vectors</a:t>
            </a:r>
          </a:p>
          <a:p>
            <a:pPr lvl="1"/>
            <a:r>
              <a:rPr lang="en-US" dirty="0"/>
              <a:t>It does so by training a language model</a:t>
            </a:r>
          </a:p>
          <a:p>
            <a:pPr lvl="2"/>
            <a:r>
              <a:rPr lang="en-US" dirty="0"/>
              <a:t>Training the language model is a sort of “dummy” task</a:t>
            </a:r>
          </a:p>
          <a:p>
            <a:pPr lvl="2"/>
            <a:r>
              <a:rPr lang="en-US" dirty="0"/>
              <a:t>We actual don’t care about the model itself.  It’s the model’s parameters that we use as word vectors!</a:t>
            </a:r>
          </a:p>
          <a:p>
            <a:pPr lvl="1"/>
            <a:r>
              <a:rPr lang="en-US" dirty="0"/>
              <a:t>Common architectures are Skip-Gram and CBOW</a:t>
            </a:r>
          </a:p>
          <a:p>
            <a:pPr lvl="2"/>
            <a:r>
              <a:rPr lang="en-US" dirty="0"/>
              <a:t>Skip-Gram is typically used for larger corpora</a:t>
            </a:r>
          </a:p>
          <a:p>
            <a:pPr lvl="2"/>
            <a:r>
              <a:rPr lang="en-US" dirty="0"/>
              <a:t>CBOW tends to work better for smaller corpora</a:t>
            </a:r>
          </a:p>
          <a:p>
            <a:pPr lvl="2"/>
            <a:endParaRPr lang="en-US" dirty="0"/>
          </a:p>
          <a:p>
            <a:r>
              <a:rPr lang="en-US" dirty="0"/>
              <a:t>Google provides pre-trained word2vec vectors that you can download and use!</a:t>
            </a:r>
          </a:p>
          <a:p>
            <a:r>
              <a:rPr lang="en-US" dirty="0"/>
              <a:t>There are excellent NLP libraries in Python to train your own word2vec model!</a:t>
            </a:r>
          </a:p>
        </p:txBody>
      </p:sp>
    </p:spTree>
    <p:extLst>
      <p:ext uri="{BB962C8B-B14F-4D97-AF65-F5344CB8AC3E}">
        <p14:creationId xmlns:p14="http://schemas.microsoft.com/office/powerpoint/2010/main" val="319954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FA2B-398D-214C-A5B3-D4626C36D7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GloVe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99ADE2-D3EA-BC44-815B-8FBD36B1A1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023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E35DC-20D8-C345-B388-BE96B4721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FEE9F-8E65-E14D-BAD9-0AAFDEB30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Word2Vec often works very well, but researchers quickly began looking into alternate methods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Glo</a:t>
            </a:r>
            <a:r>
              <a:rPr lang="en-US" dirty="0"/>
              <a:t>bal </a:t>
            </a:r>
            <a:r>
              <a:rPr lang="en-US" b="1" dirty="0"/>
              <a:t>Ve</a:t>
            </a:r>
            <a:r>
              <a:rPr lang="en-US" dirty="0"/>
              <a:t>ctor model (Pennington, </a:t>
            </a:r>
            <a:r>
              <a:rPr lang="en-US" dirty="0" err="1"/>
              <a:t>Socher</a:t>
            </a:r>
            <a:r>
              <a:rPr lang="en-US" dirty="0"/>
              <a:t>, &amp; Manning) provides an alternate way to create dense representations of words</a:t>
            </a:r>
          </a:p>
          <a:p>
            <a:endParaRPr lang="en-US" dirty="0"/>
          </a:p>
          <a:p>
            <a:r>
              <a:rPr lang="en-US" dirty="0"/>
              <a:t>Rather than looking at context windows one at time, </a:t>
            </a:r>
            <a:r>
              <a:rPr lang="en-US" dirty="0" err="1"/>
              <a:t>GloVe</a:t>
            </a:r>
            <a:r>
              <a:rPr lang="en-US" dirty="0"/>
              <a:t> seeks to leverage global word co-occurrence statistics to produce word vectors</a:t>
            </a:r>
          </a:p>
        </p:txBody>
      </p:sp>
    </p:spTree>
    <p:extLst>
      <p:ext uri="{BB962C8B-B14F-4D97-AF65-F5344CB8AC3E}">
        <p14:creationId xmlns:p14="http://schemas.microsoft.com/office/powerpoint/2010/main" val="1028227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9C266-A8C2-F94E-90B2-82886257B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GloVe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D2E5BB-549A-9146-8DEE-5D5A7EBCBA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be the global word co-occurrence matrix,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represents the number of times word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appears within the context of word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total number of times word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appears within </a:t>
                </a:r>
                <a:r>
                  <a:rPr lang="en-US" i="1" dirty="0"/>
                  <a:t>any</a:t>
                </a:r>
                <a:r>
                  <a:rPr lang="en-US" dirty="0"/>
                  <a:t> context is then</a:t>
                </a:r>
              </a:p>
              <a:p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relative probability of word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appearing in the context of word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then</a:t>
                </a:r>
              </a:p>
              <a:p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D2E5BB-549A-9146-8DEE-5D5A7EBCBA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3" t="-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33318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7A42F-3736-9D48-B9B9-60ADB02B6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D1806-444E-0E4C-9CA9-585BD4DBD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Consider this tiny corpus with a context window size of 1:</a:t>
            </a:r>
          </a:p>
          <a:p>
            <a:pPr lvl="1"/>
            <a:r>
              <a:rPr lang="en-US" dirty="0"/>
              <a:t>I like NLP</a:t>
            </a:r>
          </a:p>
          <a:p>
            <a:pPr lvl="1"/>
            <a:r>
              <a:rPr lang="en-US" dirty="0"/>
              <a:t>Learning machine learning is great</a:t>
            </a:r>
          </a:p>
          <a:p>
            <a:pPr lvl="1"/>
            <a:r>
              <a:rPr lang="en-US" dirty="0"/>
              <a:t>NLP is great</a:t>
            </a:r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89FD65A-7FE1-3E4F-83DA-8A83B0E96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944729"/>
              </p:ext>
            </p:extLst>
          </p:nvPr>
        </p:nvGraphicFramePr>
        <p:xfrm>
          <a:off x="1507065" y="3429000"/>
          <a:ext cx="9093200" cy="2966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36650">
                  <a:extLst>
                    <a:ext uri="{9D8B030D-6E8A-4147-A177-3AD203B41FA5}">
                      <a16:colId xmlns:a16="http://schemas.microsoft.com/office/drawing/2014/main" val="3226795358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2967496046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2766258590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3172814843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2422585281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3479611330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3486333158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41187804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081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912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685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807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271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846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021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674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2849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03402-3C0A-3A42-B174-2D277D0E8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780E8-0CBE-9F4D-85E3-7883D52B0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35" y="1590675"/>
            <a:ext cx="11295065" cy="4195481"/>
          </a:xfrm>
        </p:spPr>
        <p:txBody>
          <a:bodyPr/>
          <a:lstStyle/>
          <a:p>
            <a:r>
              <a:rPr lang="en-US" dirty="0"/>
              <a:t>One of the key insights of the </a:t>
            </a:r>
            <a:r>
              <a:rPr lang="en-US" dirty="0" err="1"/>
              <a:t>GloVe</a:t>
            </a:r>
            <a:r>
              <a:rPr lang="en-US" dirty="0"/>
              <a:t> model is that it is the </a:t>
            </a:r>
            <a:r>
              <a:rPr lang="en-US" i="1" dirty="0"/>
              <a:t>ratios</a:t>
            </a:r>
            <a:r>
              <a:rPr lang="en-US" dirty="0"/>
              <a:t> of co-occurrence probabilities that encodes meaning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2BA34A-192B-BC42-A510-B368EDB5F2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248421"/>
              </p:ext>
            </p:extLst>
          </p:nvPr>
        </p:nvGraphicFramePr>
        <p:xfrm>
          <a:off x="508000" y="3931956"/>
          <a:ext cx="11023595" cy="1854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04719">
                  <a:extLst>
                    <a:ext uri="{9D8B030D-6E8A-4147-A177-3AD203B41FA5}">
                      <a16:colId xmlns:a16="http://schemas.microsoft.com/office/drawing/2014/main" val="2096776072"/>
                    </a:ext>
                  </a:extLst>
                </a:gridCol>
                <a:gridCol w="2204719">
                  <a:extLst>
                    <a:ext uri="{9D8B030D-6E8A-4147-A177-3AD203B41FA5}">
                      <a16:colId xmlns:a16="http://schemas.microsoft.com/office/drawing/2014/main" val="1221806774"/>
                    </a:ext>
                  </a:extLst>
                </a:gridCol>
                <a:gridCol w="2204719">
                  <a:extLst>
                    <a:ext uri="{9D8B030D-6E8A-4147-A177-3AD203B41FA5}">
                      <a16:colId xmlns:a16="http://schemas.microsoft.com/office/drawing/2014/main" val="1301696790"/>
                    </a:ext>
                  </a:extLst>
                </a:gridCol>
                <a:gridCol w="2204719">
                  <a:extLst>
                    <a:ext uri="{9D8B030D-6E8A-4147-A177-3AD203B41FA5}">
                      <a16:colId xmlns:a16="http://schemas.microsoft.com/office/drawing/2014/main" val="2087625091"/>
                    </a:ext>
                  </a:extLst>
                </a:gridCol>
                <a:gridCol w="2204719">
                  <a:extLst>
                    <a:ext uri="{9D8B030D-6E8A-4147-A177-3AD203B41FA5}">
                      <a16:colId xmlns:a16="http://schemas.microsoft.com/office/drawing/2014/main" val="41320286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= solid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= 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= water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= random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307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P(x | ice)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194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P( x | steam)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038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700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P(x | ice) / P(x | steam)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Very 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Very 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3868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4896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B0ECF-0205-D746-82E7-70EC613E0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GloVe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B7FA23-D66B-6143-9A02-EFD797DD3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4944" y="2599928"/>
            <a:ext cx="7609039" cy="1658144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903015-7233-5E49-9D9D-7B9C5966655A}"/>
              </a:ext>
            </a:extLst>
          </p:cNvPr>
          <p:cNvSpPr txBox="1">
            <a:spLocks/>
          </p:cNvSpPr>
          <p:nvPr/>
        </p:nvSpPr>
        <p:spPr>
          <a:xfrm>
            <a:off x="388935" y="1590675"/>
            <a:ext cx="11295065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One of the key insights of the </a:t>
            </a:r>
            <a:r>
              <a:rPr lang="en-US" dirty="0" err="1"/>
              <a:t>GloVe</a:t>
            </a:r>
            <a:r>
              <a:rPr lang="en-US" dirty="0"/>
              <a:t> model is that it is the </a:t>
            </a:r>
            <a:r>
              <a:rPr lang="en-US" i="1" dirty="0"/>
              <a:t>ratios</a:t>
            </a:r>
            <a:r>
              <a:rPr lang="en-US" dirty="0"/>
              <a:t> of co-occurrence probabilities that encodes meaning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Interesting idea!  But how does the model actually work?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D022CC-ADFE-F940-B62D-933D6A4AF31E}"/>
              </a:ext>
            </a:extLst>
          </p:cNvPr>
          <p:cNvSpPr txBox="1"/>
          <p:nvPr/>
        </p:nvSpPr>
        <p:spPr>
          <a:xfrm>
            <a:off x="4418844" y="4216995"/>
            <a:ext cx="3235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nlp.stanford.edu</a:t>
            </a:r>
            <a:r>
              <a:rPr lang="en-US" sz="1400" dirty="0"/>
              <a:t>/pubs/</a:t>
            </a:r>
            <a:r>
              <a:rPr lang="en-US" sz="1400" dirty="0" err="1"/>
              <a:t>glove.pdf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30516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FA2B-398D-214C-A5B3-D4626C36D7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a word embedding?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99ADE2-D3EA-BC44-815B-8FBD36B1A1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143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57E70-3CE8-134B-A9E9-7F7E670B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GloVe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5E7188-9CC5-CE49-ABA9-C033DF17D4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935" y="1590675"/>
                <a:ext cx="10583865" cy="4195481"/>
              </a:xfrm>
            </p:spPr>
            <p:txBody>
              <a:bodyPr>
                <a:normAutofit lnSpcReduction="10000"/>
              </a:bodyPr>
              <a:lstStyle/>
              <a:p>
                <a:pPr>
                  <a:buFont typeface="Wingdings 3" pitchFamily="2" charset="2"/>
                  <a:buChar char=""/>
                </a:pPr>
                <a:r>
                  <a:rPr lang="en-US" dirty="0"/>
                  <a:t>The starting point is to fit the </a:t>
                </a:r>
                <a:r>
                  <a:rPr lang="en-US" dirty="0" err="1"/>
                  <a:t>GloVe</a:t>
                </a:r>
                <a:r>
                  <a:rPr lang="en-US" dirty="0"/>
                  <a:t> vectors to the co-occurrence probabilities using a </a:t>
                </a:r>
                <a:r>
                  <a:rPr lang="en-US" i="1" dirty="0"/>
                  <a:t>log-bilinear </a:t>
                </a:r>
                <a:r>
                  <a:rPr lang="en-US" dirty="0"/>
                  <a:t>model</a:t>
                </a:r>
              </a:p>
              <a:p>
                <a:pPr marL="0" indent="0" algn="ctr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 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buFont typeface="Wingdings 3" pitchFamily="2" charset="2"/>
                  <a:buChar char=""/>
                </a:pPr>
                <a:r>
                  <a:rPr lang="en-US" dirty="0"/>
                  <a:t>As in word2vec, we again use center/context word vectors </a:t>
                </a:r>
              </a:p>
              <a:p>
                <a:pPr>
                  <a:buFont typeface="Wingdings 3" pitchFamily="2" charset="2"/>
                  <a:buChar char=""/>
                </a:pPr>
                <a:r>
                  <a:rPr lang="en-US" dirty="0"/>
                  <a:t>Why use a model of this form?</a:t>
                </a:r>
              </a:p>
              <a:p>
                <a:pPr lvl="1">
                  <a:buFont typeface="Wingdings 3" pitchFamily="2" charset="2"/>
                  <a:buChar char=""/>
                </a:pPr>
                <a:r>
                  <a:rPr lang="en-US" dirty="0"/>
                  <a:t>This is a simple way that makes the difference of word vectors proportional to the ratio of their co-occurrence probabilities!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 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𝑗𝑥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𝑖𝑥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𝑗𝑥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pPr>
                  <a:buFont typeface="Wingdings 3" pitchFamily="2" charset="2"/>
                  <a:buChar char=""/>
                </a:pPr>
                <a:r>
                  <a:rPr lang="en-US" dirty="0"/>
                  <a:t>The take-away here is that by demanding a model of this form, we can encode meaning into the differences of word vectors</a:t>
                </a:r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5E7188-9CC5-CE49-ABA9-C033DF17D4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5" y="1590675"/>
                <a:ext cx="10583865" cy="4195481"/>
              </a:xfrm>
              <a:blipFill>
                <a:blip r:embed="rId3"/>
                <a:stretch>
                  <a:fillRect l="-240" t="-1205" r="-480"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70954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FA72E-A63C-554D-BBAC-713A67514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GloVe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47DE4E-96F4-AA4E-9FED-B496A8B2BB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There’s a little more to the story though!</a:t>
                </a:r>
              </a:p>
              <a:p>
                <a:r>
                  <a:rPr lang="en-US" dirty="0"/>
                  <a:t>In </a:t>
                </a:r>
                <a:r>
                  <a:rPr lang="en-US" dirty="0" err="1"/>
                  <a:t>GloVe</a:t>
                </a:r>
                <a:r>
                  <a:rPr lang="en-US" dirty="0"/>
                  <a:t>, the difference between center word vectors and context word vectors is arbitrary, and so the model should be designed to respect this symmetry.</a:t>
                </a:r>
              </a:p>
              <a:p>
                <a:r>
                  <a:rPr lang="en-US" dirty="0"/>
                  <a:t>That is, if we exchange </a:t>
                </a:r>
                <a:r>
                  <a:rPr lang="en-US" i="1" dirty="0"/>
                  <a:t>both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 </m:t>
                      </m:r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↔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Then our model should remain the same.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47DE4E-96F4-AA4E-9FED-B496A8B2BB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63" t="-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4847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97256-ADD5-3E45-B693-453578F02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BF880-06E1-ED43-87A9-D7A6C6BE3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see if this works!  Recall the </a:t>
            </a:r>
            <a:r>
              <a:rPr lang="en-US" dirty="0" err="1"/>
              <a:t>GloVe</a:t>
            </a:r>
            <a:r>
              <a:rPr lang="en-US" dirty="0"/>
              <a:t> model so far,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Doing the exchange we get: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exchange symmetry gets spoiled by the last term!  We can fix this though by adding in a couple of bias vectors.</a:t>
            </a:r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F9ADBAA-3624-0840-BD7A-697EF011948C}"/>
                  </a:ext>
                </a:extLst>
              </p:cNvPr>
              <p:cNvSpPr/>
              <p:nvPr/>
            </p:nvSpPr>
            <p:spPr>
              <a:xfrm>
                <a:off x="3713398" y="2084666"/>
                <a:ext cx="2692275" cy="4196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 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F9ADBAA-3624-0840-BD7A-697EF01194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3398" y="2084666"/>
                <a:ext cx="2692275" cy="419602"/>
              </a:xfrm>
              <a:prstGeom prst="rect">
                <a:avLst/>
              </a:prstGeom>
              <a:blipFill>
                <a:blip r:embed="rId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6F372E3-9FE1-AB43-AA9D-6F570CE9F0E6}"/>
                  </a:ext>
                </a:extLst>
              </p:cNvPr>
              <p:cNvSpPr/>
              <p:nvPr/>
            </p:nvSpPr>
            <p:spPr>
              <a:xfrm>
                <a:off x="3403725" y="3478614"/>
                <a:ext cx="2714269" cy="4196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 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6F372E3-9FE1-AB43-AA9D-6F570CE9F0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725" y="3478614"/>
                <a:ext cx="2714269" cy="419602"/>
              </a:xfrm>
              <a:prstGeom prst="rect">
                <a:avLst/>
              </a:prstGeom>
              <a:blipFill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5082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A3E9F-4DFB-3C4B-8323-7BAC0ED65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15B6D-FE8A-FC47-AA06-7DFC2ED47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in these bias terms, we get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Great! But there is one last pestering detail (I promise!).  How do we handle stop words?</a:t>
            </a:r>
          </a:p>
          <a:p>
            <a:endParaRPr lang="en-US" dirty="0"/>
          </a:p>
          <a:p>
            <a:r>
              <a:rPr lang="en-US" dirty="0" err="1"/>
              <a:t>GloVe</a:t>
            </a:r>
            <a:r>
              <a:rPr lang="en-US" dirty="0"/>
              <a:t> introduces a weighting function to limit the effect of very frequent words.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0F6F052-1F21-214A-87E4-6E8AE4B1BAC2}"/>
                  </a:ext>
                </a:extLst>
              </p:cNvPr>
              <p:cNvSpPr/>
              <p:nvPr/>
            </p:nvSpPr>
            <p:spPr>
              <a:xfrm>
                <a:off x="4509264" y="2287866"/>
                <a:ext cx="2801216" cy="4196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0F6F052-1F21-214A-87E4-6E8AE4B1BA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264" y="2287866"/>
                <a:ext cx="2801216" cy="419602"/>
              </a:xfrm>
              <a:prstGeom prst="rect">
                <a:avLst/>
              </a:prstGeom>
              <a:blipFill>
                <a:blip r:embed="rId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8842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3CEF-A88A-7B49-9E67-3E68888FE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CB87A-CAD1-3A4B-811C-10FA6D17E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weighting function typically used in the </a:t>
            </a:r>
            <a:r>
              <a:rPr lang="en-US" dirty="0" err="1"/>
              <a:t>GloVe</a:t>
            </a:r>
            <a:r>
              <a:rPr lang="en-US" dirty="0"/>
              <a:t> model is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D3733D-71DE-D94B-875A-729BFB4AD8E0}"/>
                  </a:ext>
                </a:extLst>
              </p:cNvPr>
              <p:cNvSpPr txBox="1"/>
              <p:nvPr/>
            </p:nvSpPr>
            <p:spPr>
              <a:xfrm>
                <a:off x="255688" y="2403335"/>
                <a:ext cx="3344762" cy="1025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𝑚𝑎𝑥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&amp;1,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D3733D-71DE-D94B-875A-729BFB4AD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688" y="2403335"/>
                <a:ext cx="3344762" cy="1025665"/>
              </a:xfrm>
              <a:prstGeom prst="rect">
                <a:avLst/>
              </a:prstGeom>
              <a:blipFill>
                <a:blip r:embed="rId3"/>
                <a:stretch>
                  <a:fillRect l="-32453" t="-229268" b="-3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4F80DB0-09CA-C14A-9D75-3227B38CA1E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9433" y="2076047"/>
            <a:ext cx="5886384" cy="31912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960E2CA-789F-B543-A363-6280B45AD2DF}"/>
              </a:ext>
            </a:extLst>
          </p:cNvPr>
          <p:cNvSpPr/>
          <p:nvPr/>
        </p:nvSpPr>
        <p:spPr>
          <a:xfrm>
            <a:off x="6016290" y="5267324"/>
            <a:ext cx="3235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nlp.stanford.edu</a:t>
            </a:r>
            <a:r>
              <a:rPr lang="en-US" sz="1400" dirty="0"/>
              <a:t>/pubs/</a:t>
            </a:r>
            <a:r>
              <a:rPr lang="en-US" sz="1400" dirty="0" err="1"/>
              <a:t>glove.pdf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907422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75220-B763-0549-B8F3-35EB06645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053ED-60E7-1347-9117-FBCF3A1D5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Incorporating this weighting function into the model, we finally arrive at the loss function for </a:t>
            </a:r>
            <a:r>
              <a:rPr lang="en-US" dirty="0" err="1"/>
              <a:t>GloVe</a:t>
            </a:r>
            <a:r>
              <a:rPr lang="en-US" dirty="0"/>
              <a:t>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is a weighted least-squares problem!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2F41E5-105F-5C4C-8FF9-B154D3F211DA}"/>
                  </a:ext>
                </a:extLst>
              </p:cNvPr>
              <p:cNvSpPr txBox="1"/>
              <p:nvPr/>
            </p:nvSpPr>
            <p:spPr>
              <a:xfrm>
                <a:off x="3802776" y="2404533"/>
                <a:ext cx="4586448" cy="8212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− 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2F41E5-105F-5C4C-8FF9-B154D3F21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776" y="2404533"/>
                <a:ext cx="4586448" cy="821250"/>
              </a:xfrm>
              <a:prstGeom prst="rect">
                <a:avLst/>
              </a:prstGeom>
              <a:blipFill>
                <a:blip r:embed="rId2"/>
                <a:stretch>
                  <a:fillRect l="-5785" t="-103030" b="-15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5501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94D5C-C7FA-2944-AFD1-42F91CCC1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GloVe</a:t>
            </a:r>
            <a:r>
              <a:rPr lang="en-US" dirty="0"/>
              <a:t> – Results!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B43770-D446-8D4F-A0B9-EFD15D436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48" y="1673171"/>
            <a:ext cx="10705839" cy="29298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9BF4B3-EA78-034A-A3B8-113526848FD5}"/>
              </a:ext>
            </a:extLst>
          </p:cNvPr>
          <p:cNvSpPr txBox="1"/>
          <p:nvPr/>
        </p:nvSpPr>
        <p:spPr>
          <a:xfrm>
            <a:off x="4319860" y="4602996"/>
            <a:ext cx="3252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nlp.stanford.edu</a:t>
            </a:r>
            <a:r>
              <a:rPr lang="en-US" sz="1400" dirty="0"/>
              <a:t>/projects/glove/</a:t>
            </a:r>
          </a:p>
        </p:txBody>
      </p:sp>
    </p:spTree>
    <p:extLst>
      <p:ext uri="{BB962C8B-B14F-4D97-AF65-F5344CB8AC3E}">
        <p14:creationId xmlns:p14="http://schemas.microsoft.com/office/powerpoint/2010/main" val="1910870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738BD-6B5B-A54D-B0A9-E2FD6F6BE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GloVe</a:t>
            </a:r>
            <a:r>
              <a:rPr lang="en-US" dirty="0"/>
              <a:t> – Results!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7B29D-8C5F-6047-A6D0-4D79EE990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214" y="1323975"/>
            <a:ext cx="6586167" cy="45506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FD4339-5BF4-4446-B844-1DBA84426F92}"/>
              </a:ext>
            </a:extLst>
          </p:cNvPr>
          <p:cNvSpPr txBox="1"/>
          <p:nvPr/>
        </p:nvSpPr>
        <p:spPr>
          <a:xfrm>
            <a:off x="4085890" y="5874610"/>
            <a:ext cx="3252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nlp.stanford.edu</a:t>
            </a:r>
            <a:r>
              <a:rPr lang="en-US" sz="1400" dirty="0"/>
              <a:t>/projects/glove/</a:t>
            </a:r>
          </a:p>
        </p:txBody>
      </p:sp>
    </p:spTree>
    <p:extLst>
      <p:ext uri="{BB962C8B-B14F-4D97-AF65-F5344CB8AC3E}">
        <p14:creationId xmlns:p14="http://schemas.microsoft.com/office/powerpoint/2010/main" val="21004583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94A05-3872-934C-BEC3-009F1828F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GloVe</a:t>
            </a:r>
            <a:r>
              <a:rPr lang="en-US" dirty="0"/>
              <a:t> – Results!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3072B2-A657-9545-94FD-F04DE368E7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953" y="1618444"/>
            <a:ext cx="5654298" cy="43977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B39C47-58EE-7E40-B879-EC08FC675EE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618444"/>
            <a:ext cx="5654296" cy="43977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C46A71-3322-1D42-8BD1-B59544B22C61}"/>
              </a:ext>
            </a:extLst>
          </p:cNvPr>
          <p:cNvSpPr txBox="1"/>
          <p:nvPr/>
        </p:nvSpPr>
        <p:spPr>
          <a:xfrm>
            <a:off x="4365719" y="6002922"/>
            <a:ext cx="3252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nlp.stanford.edu</a:t>
            </a:r>
            <a:r>
              <a:rPr lang="en-US" sz="1400" dirty="0"/>
              <a:t>/projects/glove/</a:t>
            </a:r>
          </a:p>
        </p:txBody>
      </p:sp>
    </p:spTree>
    <p:extLst>
      <p:ext uri="{BB962C8B-B14F-4D97-AF65-F5344CB8AC3E}">
        <p14:creationId xmlns:p14="http://schemas.microsoft.com/office/powerpoint/2010/main" val="11964401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35FA9-3AC9-7248-8D61-193E5ED3F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GloVe</a:t>
            </a:r>
            <a:r>
              <a:rPr lang="en-US" dirty="0"/>
              <a:t> – Results!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027BC1-68FE-0D45-8DD7-F83464DE3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605" y="1323975"/>
            <a:ext cx="6490409" cy="49579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9C44FA-1123-CE4B-9B09-BFBFF00EC1D9}"/>
              </a:ext>
            </a:extLst>
          </p:cNvPr>
          <p:cNvSpPr txBox="1"/>
          <p:nvPr/>
        </p:nvSpPr>
        <p:spPr>
          <a:xfrm>
            <a:off x="4256890" y="6281926"/>
            <a:ext cx="3252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nlp.stanford.edu</a:t>
            </a:r>
            <a:r>
              <a:rPr lang="en-US" sz="1400" dirty="0"/>
              <a:t>/projects/glove/</a:t>
            </a:r>
          </a:p>
        </p:txBody>
      </p:sp>
    </p:spTree>
    <p:extLst>
      <p:ext uri="{BB962C8B-B14F-4D97-AF65-F5344CB8AC3E}">
        <p14:creationId xmlns:p14="http://schemas.microsoft.com/office/powerpoint/2010/main" val="645173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FFAB-C0FA-C044-8E77-3B98B46D0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9660917" cy="985557"/>
          </a:xfrm>
        </p:spPr>
        <p:txBody>
          <a:bodyPr/>
          <a:lstStyle/>
          <a:p>
            <a:r>
              <a:rPr lang="en-US" dirty="0"/>
              <a:t>What is a word embedding?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E38B4-0602-7E43-B156-AD934A9A8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Before we can even think about building a model to make some predictions or analysis with text data, we need a way to represent words in a numeric way that computers can understand.</a:t>
            </a:r>
          </a:p>
          <a:p>
            <a:endParaRPr lang="en-US" dirty="0"/>
          </a:p>
          <a:p>
            <a:r>
              <a:rPr lang="en-US" dirty="0"/>
              <a:t>How do we represent “cat” as a collection of values that we can do some number crunching on?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i="1" dirty="0"/>
              <a:t>word embedding</a:t>
            </a:r>
            <a:r>
              <a:rPr lang="en-US" b="1" dirty="0"/>
              <a:t> </a:t>
            </a:r>
            <a:r>
              <a:rPr lang="en-US" dirty="0"/>
              <a:t>is a method or technique of converting words in our vocabulary into vectors that we can later feed in to down-stream machine learning and data science tasks.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386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FA2B-398D-214C-A5B3-D4626C36D7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Evaluating Word Embeddings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99ADE2-D3EA-BC44-815B-8FBD36B1A1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2981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75220-B763-0549-B8F3-35EB06645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Word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053ED-60E7-1347-9117-FBCF3A1D5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makes up a “good” word embedding?</a:t>
            </a:r>
          </a:p>
          <a:p>
            <a:endParaRPr lang="en-US" dirty="0"/>
          </a:p>
          <a:p>
            <a:r>
              <a:rPr lang="en-US" dirty="0"/>
              <a:t>This is a tricky question!  Word embeddings are typically used in service of some down-stream task (like classification). </a:t>
            </a:r>
          </a:p>
          <a:p>
            <a:endParaRPr lang="en-US" dirty="0"/>
          </a:p>
          <a:p>
            <a:r>
              <a:rPr lang="en-US" dirty="0"/>
              <a:t>We can’t use performance on this downstream task to evaluate the word embeddings.  </a:t>
            </a:r>
          </a:p>
          <a:p>
            <a:endParaRPr lang="en-US" dirty="0"/>
          </a:p>
          <a:p>
            <a:r>
              <a:rPr lang="en-US" dirty="0"/>
              <a:t>To address this, </a:t>
            </a:r>
            <a:r>
              <a:rPr lang="en-US" dirty="0" err="1"/>
              <a:t>Mikolov</a:t>
            </a:r>
            <a:r>
              <a:rPr lang="en-US" dirty="0"/>
              <a:t> et al. (word2vec group) proposed analogy tasks!</a:t>
            </a:r>
          </a:p>
        </p:txBody>
      </p:sp>
    </p:spTree>
    <p:extLst>
      <p:ext uri="{BB962C8B-B14F-4D97-AF65-F5344CB8AC3E}">
        <p14:creationId xmlns:p14="http://schemas.microsoft.com/office/powerpoint/2010/main" val="37309977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C8DCF-7012-BF4B-854F-288D95007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Word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BF1A4-C795-4A4D-84D1-2B215953E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challenge is to use word embeddings to complete analogies.  </a:t>
            </a:r>
          </a:p>
          <a:p>
            <a:r>
              <a:rPr lang="en-US" dirty="0"/>
              <a:t>High performance on this task typically means the word embeddings better capture the “essence” of words.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a : b  ::  c : ?</a:t>
            </a:r>
          </a:p>
          <a:p>
            <a:pPr marL="0" indent="0" algn="ctr">
              <a:buNone/>
            </a:pPr>
            <a:r>
              <a:rPr lang="en-US" dirty="0"/>
              <a:t>King : Queen  :: Man : Woman (Semantic Analogy)</a:t>
            </a:r>
          </a:p>
          <a:p>
            <a:pPr marL="0" indent="0" algn="ctr">
              <a:buNone/>
            </a:pPr>
            <a:r>
              <a:rPr lang="en-US" dirty="0"/>
              <a:t>Dance : Dancing. :: Swim : Swimming (Syntactic Analogy)</a:t>
            </a:r>
          </a:p>
        </p:txBody>
      </p:sp>
    </p:spTree>
    <p:extLst>
      <p:ext uri="{BB962C8B-B14F-4D97-AF65-F5344CB8AC3E}">
        <p14:creationId xmlns:p14="http://schemas.microsoft.com/office/powerpoint/2010/main" val="4037432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A2F16-F446-AB47-BCEE-86DAC4F69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Word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C5CAA-06F3-C94A-B187-3B2476297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this look mathematically?</a:t>
            </a:r>
          </a:p>
          <a:p>
            <a:endParaRPr lang="en-US" dirty="0"/>
          </a:p>
          <a:p>
            <a:r>
              <a:rPr lang="en-US" dirty="0"/>
              <a:t>Given the analogy task (a, b, c are given, word d is unknown): </a:t>
            </a:r>
          </a:p>
          <a:p>
            <a:pPr lvl="1"/>
            <a:r>
              <a:rPr lang="en-US" dirty="0"/>
              <a:t>a : b  ::  c : d</a:t>
            </a:r>
          </a:p>
          <a:p>
            <a:endParaRPr lang="en-US" dirty="0"/>
          </a:p>
          <a:p>
            <a:r>
              <a:rPr lang="en-US" dirty="0"/>
              <a:t>Our guess for word d,  is whatever word has the largest </a:t>
            </a:r>
            <a:r>
              <a:rPr lang="en-US" i="1" dirty="0"/>
              <a:t>cosine similarity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D16A5BE-7CB1-C74C-9EC7-8EC41A80D5BC}"/>
                  </a:ext>
                </a:extLst>
              </p:cNvPr>
              <p:cNvSpPr txBox="1"/>
              <p:nvPr/>
            </p:nvSpPr>
            <p:spPr>
              <a:xfrm>
                <a:off x="2799905" y="4664596"/>
                <a:ext cx="3296095" cy="6027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D16A5BE-7CB1-C74C-9EC7-8EC41A80D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905" y="4664596"/>
                <a:ext cx="3296095" cy="602729"/>
              </a:xfrm>
              <a:prstGeom prst="rect">
                <a:avLst/>
              </a:prstGeom>
              <a:blipFill>
                <a:blip r:embed="rId3"/>
                <a:stretch>
                  <a:fillRect l="-766" t="-2041" b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94131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4D1FC-D30B-9B48-B760-6EAA2F13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Word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73992-68CF-6C4B-A0E4-1B4F0D4BE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069" y="1457325"/>
            <a:ext cx="5520798" cy="4687257"/>
          </a:xfrm>
        </p:spPr>
        <p:txBody>
          <a:bodyPr/>
          <a:lstStyle/>
          <a:p>
            <a:r>
              <a:rPr lang="en-US" dirty="0"/>
              <a:t>How do various word embedding methods compare?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88A30C-320F-864E-89AB-9D4C6C1F9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867" y="1290109"/>
            <a:ext cx="4477057" cy="51790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319E15-9B13-DD47-859E-7390A68800BB}"/>
              </a:ext>
            </a:extLst>
          </p:cNvPr>
          <p:cNvSpPr/>
          <p:nvPr/>
        </p:nvSpPr>
        <p:spPr>
          <a:xfrm>
            <a:off x="6623772" y="6452211"/>
            <a:ext cx="3235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nlp.stanford.edu</a:t>
            </a:r>
            <a:r>
              <a:rPr lang="en-US" sz="1400" dirty="0"/>
              <a:t>/pubs/</a:t>
            </a:r>
            <a:r>
              <a:rPr lang="en-US" sz="1400" dirty="0" err="1"/>
              <a:t>glove.pdf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349171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FA2B-398D-214C-A5B3-D4626C36D7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Beyond </a:t>
            </a:r>
            <a:r>
              <a:rPr lang="en-US" dirty="0" err="1"/>
              <a:t>GloVe</a:t>
            </a:r>
            <a:r>
              <a:rPr lang="en-US" dirty="0"/>
              <a:t> and Word2Vec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99ADE2-D3EA-BC44-815B-8FBD36B1A1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8477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4D1FC-D30B-9B48-B760-6EAA2F13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</a:t>
            </a:r>
            <a:r>
              <a:rPr lang="en-US" dirty="0" err="1"/>
              <a:t>GloVe</a:t>
            </a:r>
            <a:r>
              <a:rPr lang="en-US" dirty="0"/>
              <a:t> and Word2Vec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73992-68CF-6C4B-A0E4-1B4F0D4BE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069" y="1457325"/>
            <a:ext cx="9898064" cy="468725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Word2Vec and </a:t>
            </a:r>
            <a:r>
              <a:rPr lang="en-US" dirty="0" err="1"/>
              <a:t>GloVe</a:t>
            </a:r>
            <a:r>
              <a:rPr lang="en-US" dirty="0"/>
              <a:t> are both excellent, but no model is ever perfect.</a:t>
            </a:r>
          </a:p>
          <a:p>
            <a:endParaRPr lang="en-US" dirty="0"/>
          </a:p>
          <a:p>
            <a:r>
              <a:rPr lang="en-US" dirty="0"/>
              <a:t>The word vectors produced by these models are static, and may have difficulty with word-sense disambiguation.</a:t>
            </a:r>
          </a:p>
          <a:p>
            <a:pPr lvl="1"/>
            <a:r>
              <a:rPr lang="en-US" dirty="0"/>
              <a:t>Does “bank” refer to the place I keep my money, or to a landscape feature near a river?</a:t>
            </a:r>
          </a:p>
          <a:p>
            <a:pPr lvl="1"/>
            <a:endParaRPr lang="en-US" dirty="0"/>
          </a:p>
          <a:p>
            <a:r>
              <a:rPr lang="en-US" dirty="0"/>
              <a:t>More recently, deep-learning methods have been used to create </a:t>
            </a:r>
            <a:r>
              <a:rPr lang="en-US" i="1" dirty="0"/>
              <a:t>contextualized word embeddings</a:t>
            </a:r>
            <a:r>
              <a:rPr lang="en-US" dirty="0"/>
              <a:t> to deal with this problem.  Some notable examples:</a:t>
            </a:r>
          </a:p>
          <a:p>
            <a:pPr lvl="1"/>
            <a:r>
              <a:rPr lang="en-US" dirty="0" err="1"/>
              <a:t>ELMo</a:t>
            </a:r>
            <a:endParaRPr lang="en-US" dirty="0"/>
          </a:p>
          <a:p>
            <a:pPr lvl="1"/>
            <a:r>
              <a:rPr lang="en-US" dirty="0" err="1"/>
              <a:t>ULMFiT</a:t>
            </a:r>
            <a:endParaRPr lang="en-US" dirty="0"/>
          </a:p>
          <a:p>
            <a:pPr lvl="1"/>
            <a:r>
              <a:rPr lang="en-US" dirty="0" err="1"/>
              <a:t>OpenAI</a:t>
            </a:r>
            <a:r>
              <a:rPr lang="en-US" dirty="0"/>
              <a:t> Transformer</a:t>
            </a:r>
          </a:p>
          <a:p>
            <a:pPr lvl="1"/>
            <a:r>
              <a:rPr lang="en-US" dirty="0"/>
              <a:t>BERT</a:t>
            </a:r>
          </a:p>
        </p:txBody>
      </p:sp>
    </p:spTree>
    <p:extLst>
      <p:ext uri="{BB962C8B-B14F-4D97-AF65-F5344CB8AC3E}">
        <p14:creationId xmlns:p14="http://schemas.microsoft.com/office/powerpoint/2010/main" val="29293672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22A0C-3D03-704A-B498-BEDA33217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038EA-84EA-C747-BC99-F3EF88E29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35" y="1590675"/>
            <a:ext cx="10871732" cy="492890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Word embeddings solve of the problem of representing words/documents in a way that we can feed into other Data Science and Machine Learning tasks</a:t>
            </a:r>
          </a:p>
          <a:p>
            <a:endParaRPr lang="en-US" dirty="0"/>
          </a:p>
          <a:p>
            <a:r>
              <a:rPr lang="en-US" dirty="0"/>
              <a:t>Count Vectorization and TF-IDF vectors provide more intuitive methods for generating word embeddings</a:t>
            </a:r>
          </a:p>
          <a:p>
            <a:pPr lvl="1"/>
            <a:r>
              <a:rPr lang="en-US" dirty="0"/>
              <a:t>Using these methods along with bigrams/trigrams can yield pretty good results!</a:t>
            </a:r>
          </a:p>
          <a:p>
            <a:pPr lvl="1"/>
            <a:endParaRPr lang="en-US" dirty="0"/>
          </a:p>
          <a:p>
            <a:r>
              <a:rPr lang="en-US" dirty="0"/>
              <a:t>Word2Vec and </a:t>
            </a:r>
            <a:r>
              <a:rPr lang="en-US" dirty="0" err="1"/>
              <a:t>GloVe</a:t>
            </a:r>
            <a:r>
              <a:rPr lang="en-US" dirty="0"/>
              <a:t> are more advanced methods of creating dense representations of word vectors</a:t>
            </a:r>
          </a:p>
          <a:p>
            <a:pPr lvl="1"/>
            <a:r>
              <a:rPr lang="en-US" dirty="0"/>
              <a:t>The math of this might get a little sticky, but there are plenty of Python resources to handle things under-the-hood.</a:t>
            </a:r>
          </a:p>
          <a:p>
            <a:endParaRPr lang="en-US" dirty="0"/>
          </a:p>
          <a:p>
            <a:r>
              <a:rPr lang="en-US" dirty="0"/>
              <a:t>Performance on analogy tasks is the usual way we evaluate the efficacy of a word embedding</a:t>
            </a:r>
          </a:p>
        </p:txBody>
      </p:sp>
    </p:spTree>
    <p:extLst>
      <p:ext uri="{BB962C8B-B14F-4D97-AF65-F5344CB8AC3E}">
        <p14:creationId xmlns:p14="http://schemas.microsoft.com/office/powerpoint/2010/main" val="29315293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22A0C-3D03-704A-B498-BEDA33217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038EA-84EA-C747-BC99-F3EF88E29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35" y="1590675"/>
            <a:ext cx="10871732" cy="4928907"/>
          </a:xfrm>
        </p:spPr>
        <p:txBody>
          <a:bodyPr>
            <a:normAutofit/>
          </a:bodyPr>
          <a:lstStyle/>
          <a:p>
            <a:r>
              <a:rPr lang="en-US" dirty="0"/>
              <a:t>Great Blog Post on Word2Vec Intuition: </a:t>
            </a:r>
            <a:r>
              <a:rPr lang="en-US" dirty="0">
                <a:hlinkClick r:id="rId2"/>
              </a:rPr>
              <a:t>http://mccormickml.com/2016/04/19/word2vec-tutorial-the-skip-gram-model/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err="1"/>
              <a:t>GloVe</a:t>
            </a:r>
            <a:r>
              <a:rPr lang="en-US" dirty="0"/>
              <a:t> Paper: </a:t>
            </a:r>
            <a:r>
              <a:rPr lang="en-US" dirty="0">
                <a:hlinkClick r:id="rId3"/>
              </a:rPr>
              <a:t>https://nlp.stanford.edu/pubs/glove.pdf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Stanford Lecture notes on word vectors: </a:t>
            </a:r>
            <a:r>
              <a:rPr lang="en-US" dirty="0">
                <a:hlinkClick r:id="rId4"/>
              </a:rPr>
              <a:t>http://web.stanford.edu/class/cs224n/lectures/lecture2.pdf</a:t>
            </a:r>
            <a:endParaRPr lang="en-US" dirty="0"/>
          </a:p>
          <a:p>
            <a:endParaRPr lang="en-US" dirty="0"/>
          </a:p>
          <a:p>
            <a:r>
              <a:rPr lang="en-US" dirty="0"/>
              <a:t>TensorFlow tutorial on word vectors: </a:t>
            </a:r>
            <a:r>
              <a:rPr lang="en-US" dirty="0">
                <a:hlinkClick r:id="rId5"/>
              </a:rPr>
              <a:t>https://www.tensorflow.org/tutorials/representation/word2vec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318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FA2B-398D-214C-A5B3-D4626C36D7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Count Vectors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99ADE2-D3EA-BC44-815B-8FBD36B1A1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653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FFAB-C0FA-C044-8E77-3B98B46D0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9660917" cy="985557"/>
          </a:xfrm>
        </p:spPr>
        <p:txBody>
          <a:bodyPr/>
          <a:lstStyle/>
          <a:p>
            <a:r>
              <a:rPr lang="en-US" dirty="0"/>
              <a:t>Count Vectors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E38B4-0602-7E43-B156-AD934A9A8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Consider a </a:t>
            </a:r>
            <a:r>
              <a:rPr lang="en-US" b="1" i="1" dirty="0"/>
              <a:t>corpus </a:t>
            </a:r>
            <a:r>
              <a:rPr lang="en-US" dirty="0"/>
              <a:t>of documents { D</a:t>
            </a:r>
            <a:r>
              <a:rPr lang="en-US" baseline="-25000" dirty="0"/>
              <a:t>1</a:t>
            </a:r>
            <a:r>
              <a:rPr lang="en-US" dirty="0"/>
              <a:t> , D</a:t>
            </a:r>
            <a:r>
              <a:rPr lang="en-US" baseline="-25000" dirty="0"/>
              <a:t>2 </a:t>
            </a:r>
            <a:r>
              <a:rPr lang="en-US" dirty="0"/>
              <a:t>, … , D</a:t>
            </a:r>
            <a:r>
              <a:rPr lang="en-US" baseline="-25000" dirty="0"/>
              <a:t>N  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Suppose that after looking over all of our documents, we determine that we have V terms in our total vocabulary.</a:t>
            </a:r>
          </a:p>
          <a:p>
            <a:endParaRPr lang="en-US" dirty="0"/>
          </a:p>
          <a:p>
            <a:r>
              <a:rPr lang="en-US" dirty="0"/>
              <a:t>With this, we can create a </a:t>
            </a:r>
            <a:r>
              <a:rPr lang="en-US" b="1" i="1" dirty="0"/>
              <a:t>document-term matrix </a:t>
            </a:r>
            <a:r>
              <a:rPr lang="en-US" dirty="0"/>
              <a:t>with shape N x V which describes how many times a given term appears in a document.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89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72371-823B-8D47-A752-18BEFB05E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6BC25-16D1-C047-AC97-9E6280FAD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Consider this tiny corpus:</a:t>
            </a:r>
          </a:p>
          <a:p>
            <a:pPr lvl="1"/>
            <a:r>
              <a:rPr lang="en-US" dirty="0"/>
              <a:t>I like NLP</a:t>
            </a:r>
          </a:p>
          <a:p>
            <a:pPr lvl="1"/>
            <a:r>
              <a:rPr lang="en-US" dirty="0"/>
              <a:t>Learning machine learning is great</a:t>
            </a:r>
          </a:p>
          <a:p>
            <a:pPr lvl="1"/>
            <a:r>
              <a:rPr lang="en-US" dirty="0"/>
              <a:t>NLP is great</a:t>
            </a:r>
          </a:p>
          <a:p>
            <a:pPr lvl="1"/>
            <a:endParaRPr lang="en-US" dirty="0"/>
          </a:p>
          <a:p>
            <a:pPr marL="57150" indent="0">
              <a:buNone/>
            </a:pPr>
            <a:r>
              <a:rPr lang="en-US" dirty="0"/>
              <a:t>The document-term matrix is: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3440ADC-C865-3E48-BF2A-07216F682F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847130"/>
              </p:ext>
            </p:extLst>
          </p:nvPr>
        </p:nvGraphicFramePr>
        <p:xfrm>
          <a:off x="1921852" y="4107963"/>
          <a:ext cx="8128000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01208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3680583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64222096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49665247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4618094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9198472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8728935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0619574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68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194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r>
                        <a:rPr lang="en-US" baseline="-25000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315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r>
                        <a:rPr lang="en-US" baseline="-25000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0160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4506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0CA8D-A624-3841-9D72-54413055B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1C2A3-51D6-9A40-9553-BACFC6DCA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With the document-term matrix, the document/word vectors are just the rows/columns!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document vector </a:t>
            </a:r>
            <a:r>
              <a:rPr lang="en-US" dirty="0"/>
              <a:t>for “I like NLP” is (1, 1, 1, 0, 0, 0)</a:t>
            </a:r>
            <a:r>
              <a:rPr lang="en-US" baseline="30000" dirty="0"/>
              <a:t>T</a:t>
            </a:r>
          </a:p>
          <a:p>
            <a:r>
              <a:rPr lang="en-US" dirty="0"/>
              <a:t>The </a:t>
            </a:r>
            <a:r>
              <a:rPr lang="en-US" b="1" dirty="0"/>
              <a:t>word vector</a:t>
            </a:r>
            <a:r>
              <a:rPr lang="en-US" dirty="0"/>
              <a:t> for “NLP” is (1, 0, 1)</a:t>
            </a:r>
            <a:r>
              <a:rPr lang="en-US" baseline="30000" dirty="0"/>
              <a:t>T</a:t>
            </a:r>
          </a:p>
          <a:p>
            <a:endParaRPr lang="en-US" baseline="30000" dirty="0"/>
          </a:p>
          <a:p>
            <a:r>
              <a:rPr lang="en-US" dirty="0"/>
              <a:t>What are some pros and cons of this approach?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5E1B163-939B-0247-9AF1-922FCEE65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991958"/>
              </p:ext>
            </p:extLst>
          </p:nvPr>
        </p:nvGraphicFramePr>
        <p:xfrm>
          <a:off x="819240" y="2472801"/>
          <a:ext cx="8128000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01208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3680583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64222096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49665247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4618094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9198472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8728935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0619574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68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194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r>
                        <a:rPr lang="en-US" baseline="-25000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315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r>
                        <a:rPr lang="en-US" baseline="-25000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0160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3738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FA2B-398D-214C-A5B3-D4626C36D7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781" y="1526568"/>
            <a:ext cx="11307336" cy="2619548"/>
          </a:xfrm>
        </p:spPr>
        <p:txBody>
          <a:bodyPr/>
          <a:lstStyle/>
          <a:p>
            <a:r>
              <a:rPr lang="en-US" dirty="0"/>
              <a:t>Term Frequency – Inverse Document Frequency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99ADE2-D3EA-BC44-815B-8FBD36B1A1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308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Custom 1">
      <a:dk1>
        <a:srgbClr val="000000"/>
      </a:dk1>
      <a:lt1>
        <a:srgbClr val="FFFFFF"/>
      </a:lt1>
      <a:dk2>
        <a:srgbClr val="454551"/>
      </a:dk2>
      <a:lt2>
        <a:srgbClr val="D8D9DC"/>
      </a:lt2>
      <a:accent1>
        <a:srgbClr val="EC138B"/>
      </a:accent1>
      <a:accent2>
        <a:srgbClr val="ED3167"/>
      </a:accent2>
      <a:accent3>
        <a:srgbClr val="359ED8"/>
      </a:accent3>
      <a:accent4>
        <a:srgbClr val="255E83"/>
      </a:accent4>
      <a:accent5>
        <a:srgbClr val="B7315B"/>
      </a:accent5>
      <a:accent6>
        <a:srgbClr val="253C6F"/>
      </a:accent6>
      <a:hlink>
        <a:srgbClr val="EC138B"/>
      </a:hlink>
      <a:folHlink>
        <a:srgbClr val="255E83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{FAECCCCE-565F-DD4F-9AAB-21F7D77F9160}tf10001062</Template>
  <TotalTime>10381</TotalTime>
  <Words>2820</Words>
  <Application>Microsoft Macintosh PowerPoint</Application>
  <PresentationFormat>Widescreen</PresentationFormat>
  <Paragraphs>506</Paragraphs>
  <Slides>48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Cambria Math</vt:lpstr>
      <vt:lpstr>Franklin Gothic Book</vt:lpstr>
      <vt:lpstr>Franklin Gothic Medium</vt:lpstr>
      <vt:lpstr>Wingdings 3</vt:lpstr>
      <vt:lpstr>Ion</vt:lpstr>
      <vt:lpstr>Introduction to Word Embeddings</vt:lpstr>
      <vt:lpstr>Overview </vt:lpstr>
      <vt:lpstr>What is a word embedding?</vt:lpstr>
      <vt:lpstr>What is a word embedding?   </vt:lpstr>
      <vt:lpstr>Count Vectors</vt:lpstr>
      <vt:lpstr>Count Vectors </vt:lpstr>
      <vt:lpstr>Count Vectors</vt:lpstr>
      <vt:lpstr>Count Vectors</vt:lpstr>
      <vt:lpstr>Term Frequency – Inverse Document Frequency</vt:lpstr>
      <vt:lpstr>Term Frequency – Inverse Document Frequency</vt:lpstr>
      <vt:lpstr>TF-IDF</vt:lpstr>
      <vt:lpstr>TF-IDF</vt:lpstr>
      <vt:lpstr>Word2Vec</vt:lpstr>
      <vt:lpstr>Word2Vec</vt:lpstr>
      <vt:lpstr>You shall know a word by the company it keeps.</vt:lpstr>
      <vt:lpstr>Word2Vec</vt:lpstr>
      <vt:lpstr>Word2Vec</vt:lpstr>
      <vt:lpstr>Word2Vec</vt:lpstr>
      <vt:lpstr>Word2Vec</vt:lpstr>
      <vt:lpstr>Word2Vec</vt:lpstr>
      <vt:lpstr>Word2Vec – Results!</vt:lpstr>
      <vt:lpstr>Word2Vec – Results!</vt:lpstr>
      <vt:lpstr>Word2Vec </vt:lpstr>
      <vt:lpstr>GloVe</vt:lpstr>
      <vt:lpstr>GloVe</vt:lpstr>
      <vt:lpstr>GloVe</vt:lpstr>
      <vt:lpstr>GloVe</vt:lpstr>
      <vt:lpstr>GloVe</vt:lpstr>
      <vt:lpstr>GloVe</vt:lpstr>
      <vt:lpstr>GloVe</vt:lpstr>
      <vt:lpstr>GloVe</vt:lpstr>
      <vt:lpstr>GloVe</vt:lpstr>
      <vt:lpstr>GloVe</vt:lpstr>
      <vt:lpstr>GloVe</vt:lpstr>
      <vt:lpstr>GloVe</vt:lpstr>
      <vt:lpstr>GloVe – Results!</vt:lpstr>
      <vt:lpstr>GloVe – Results!</vt:lpstr>
      <vt:lpstr>GloVe – Results!</vt:lpstr>
      <vt:lpstr>GloVe – Results!</vt:lpstr>
      <vt:lpstr>Evaluating Word Embeddings</vt:lpstr>
      <vt:lpstr>Evaluating Word Embeddings</vt:lpstr>
      <vt:lpstr>Evaluating Word Embeddings</vt:lpstr>
      <vt:lpstr>Evaluating Word Embeddings</vt:lpstr>
      <vt:lpstr>Evaluating Word Embeddings</vt:lpstr>
      <vt:lpstr>Beyond GloVe and Word2Vec</vt:lpstr>
      <vt:lpstr>Beyond GloVe and Word2Vec</vt:lpstr>
      <vt:lpstr>Summary</vt:lpstr>
      <vt:lpstr>Further Reading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Lisa Bun</dc:creator>
  <cp:lastModifiedBy>Sophie Searcy</cp:lastModifiedBy>
  <cp:revision>121</cp:revision>
  <cp:lastPrinted>2019-01-11T21:08:19Z</cp:lastPrinted>
  <dcterms:created xsi:type="dcterms:W3CDTF">2018-10-09T22:13:54Z</dcterms:created>
  <dcterms:modified xsi:type="dcterms:W3CDTF">2019-02-03T16:26:26Z</dcterms:modified>
</cp:coreProperties>
</file>